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5" r:id="rId2"/>
    <p:sldId id="341" r:id="rId3"/>
    <p:sldId id="343" r:id="rId4"/>
    <p:sldId id="344" r:id="rId5"/>
    <p:sldId id="345" r:id="rId6"/>
    <p:sldId id="347" r:id="rId7"/>
    <p:sldId id="346" r:id="rId8"/>
    <p:sldId id="356" r:id="rId9"/>
    <p:sldId id="357" r:id="rId10"/>
    <p:sldId id="353" r:id="rId11"/>
    <p:sldId id="354" r:id="rId12"/>
    <p:sldId id="358" r:id="rId13"/>
    <p:sldId id="348" r:id="rId14"/>
    <p:sldId id="349" r:id="rId15"/>
    <p:sldId id="350" r:id="rId16"/>
    <p:sldId id="351" r:id="rId17"/>
    <p:sldId id="342" r:id="rId1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CC00"/>
    <a:srgbClr val="FF6600"/>
    <a:srgbClr val="FF9900"/>
    <a:srgbClr val="CC3300"/>
    <a:srgbClr val="D43636"/>
    <a:srgbClr val="008000"/>
    <a:srgbClr val="D7181F"/>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79" autoAdjust="0"/>
    <p:restoredTop sz="94660"/>
  </p:normalViewPr>
  <p:slideViewPr>
    <p:cSldViewPr>
      <p:cViewPr varScale="1">
        <p:scale>
          <a:sx n="99" d="100"/>
          <a:sy n="99" d="100"/>
        </p:scale>
        <p:origin x="-102"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as7\2%20&#1087;&#1088;&#1086;&#1077;&#1082;&#1090;&#1099;\&#1050;&#1088;&#1099;&#1084;%20&#1089;&#1093;&#1077;&#1084;&#1099;%20&#1058;&#1057;\&#1057;&#1080;&#1084;&#1092;&#1077;&#1088;&#1086;&#1087;&#1086;&#1083;&#1100;%20&#1089;&#1093;%20&#1058;&#1057;\07%20&#1041;&#1072;&#1079;&#1072;%20&#1101;&#1085;&#1077;&#1088;&#1075;&#1086;&#1087;&#1086;&#1090;&#1088;&#1077;&#1073;&#1083;&#1077;&#1085;&#1080;&#1103;%20&#1080;%20&#1058;&#1069;&#1041;\02%20&#1058;&#1069;&#1041;\Excel\1%20&#1074;&#1072;&#1088;&#1110;&#1072;&#1085;&#1090;%20&#1055;&#1045;&#1041;_&#1057;&#1080;&#1084;&#1092;&#1077;&#1088;&#1086;&#1087;&#1086;&#1083;&#110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as7\2%20&#1087;&#1088;&#1086;&#1077;&#1082;&#1090;&#1099;\&#1050;&#1088;&#1099;&#1084;%20&#1089;&#1093;&#1077;&#1084;&#1099;%20&#1058;&#1057;\&#1057;&#1080;&#1084;&#1092;&#1077;&#1088;&#1086;&#1087;&#1086;&#1083;&#1100;%20&#1089;&#1093;%20&#1058;&#1057;\07%20&#1041;&#1072;&#1079;&#1072;%20&#1101;&#1085;&#1077;&#1088;&#1075;&#1086;&#1087;&#1086;&#1090;&#1088;&#1077;&#1073;&#1083;&#1077;&#1085;&#1080;&#1103;%20&#1080;%20&#1058;&#1069;&#1041;\02%20&#1058;&#1069;&#1041;\Excel\2%20&#1074;&#1072;&#1088;&#1110;&#1072;&#1085;&#1090;%20&#1055;&#1045;&#1041;_&#1057;&#1080;&#1084;&#1092;&#1077;&#1088;&#1086;&#1087;&#1086;&#1083;&#110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as7\2%20&#1087;&#1088;&#1086;&#1077;&#1082;&#1090;&#1099;\&#1050;&#1088;&#1099;&#1084;%20&#1089;&#1093;&#1077;&#1084;&#1099;%20&#1058;&#1057;\&#1057;&#1080;&#1084;&#1092;&#1077;&#1088;&#1086;&#1087;&#1086;&#1083;&#1100;%20&#1089;&#1093;%20&#1058;&#1057;\07%20&#1041;&#1072;&#1079;&#1072;%20&#1101;&#1085;&#1077;&#1088;&#1075;&#1086;&#1087;&#1086;&#1090;&#1088;&#1077;&#1073;&#1083;&#1077;&#1085;&#1080;&#1103;%20&#1080;%20&#1058;&#1069;&#1041;\02%20&#1058;&#1069;&#1041;\Excel\1%20&#1074;&#1072;&#1088;&#1110;&#1072;&#1085;&#1090;%20&#1055;&#1045;&#1041;_&#1057;&#1080;&#1084;&#1092;&#1077;&#1088;&#1086;&#1087;&#1086;&#1083;&#110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as7\2%20&#1087;&#1088;&#1086;&#1077;&#1082;&#1090;&#1099;\&#1050;&#1088;&#1099;&#1084;%20&#1089;&#1093;&#1077;&#1084;&#1099;%20&#1058;&#1057;\&#1057;&#1080;&#1084;&#1092;&#1077;&#1088;&#1086;&#1087;&#1086;&#1083;&#1100;%20&#1089;&#1093;%20&#1058;&#1057;\07%20&#1041;&#1072;&#1079;&#1072;%20&#1101;&#1085;&#1077;&#1088;&#1075;&#1086;&#1087;&#1086;&#1090;&#1088;&#1077;&#1073;&#1083;&#1077;&#1085;&#1080;&#1103;%20&#1080;%20&#1058;&#1069;&#1041;\02%20&#1058;&#1069;&#1041;\Excel\2%20&#1074;&#1072;&#1088;&#1110;&#1072;&#1085;&#1090;%20&#1055;&#1045;&#1041;_&#1057;&#1080;&#1084;&#1092;&#1077;&#1088;&#1086;&#1087;&#1086;&#1083;&#110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as7\2%20&#1087;&#1088;&#1086;&#1077;&#1082;&#1090;&#1099;\&#1050;&#1088;&#1099;&#1084;%20&#1089;&#1093;&#1077;&#1084;&#1099;%20&#1058;&#1057;\&#1057;&#1080;&#1084;&#1092;&#1077;&#1088;&#1086;&#1087;&#1086;&#1083;&#1100;%20&#1089;&#1093;%20&#1058;&#1057;\07%20&#1041;&#1072;&#1079;&#1072;%20&#1101;&#1085;&#1077;&#1088;&#1075;&#1086;&#1087;&#1086;&#1090;&#1088;&#1077;&#1073;&#1083;&#1077;&#1085;&#1080;&#1103;%20&#1080;%20&#1058;&#1069;&#1041;\02%20&#1058;&#1069;&#1041;\Excel\1%20&#1074;&#1072;&#1088;&#1110;&#1072;&#1085;&#1090;%20&#1055;&#1045;&#1041;_&#1057;&#1080;&#1084;&#1092;&#1077;&#1088;&#1086;&#1087;&#1086;&#1083;&#110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as7\2%20&#1087;&#1088;&#1086;&#1077;&#1082;&#1090;&#1099;\&#1050;&#1088;&#1099;&#1084;%20&#1089;&#1093;&#1077;&#1084;&#1099;%20&#1058;&#1057;\&#1057;&#1080;&#1084;&#1092;&#1077;&#1088;&#1086;&#1087;&#1086;&#1083;&#1100;%20&#1089;&#1093;%20&#1058;&#1057;\07%20&#1041;&#1072;&#1079;&#1072;%20&#1101;&#1085;&#1077;&#1088;&#1075;&#1086;&#1087;&#1086;&#1090;&#1088;&#1077;&#1073;&#1083;&#1077;&#1085;&#1080;&#1103;%20&#1080;%20&#1058;&#1069;&#1041;\02%20&#1058;&#1069;&#1041;\Excel\2%20&#1074;&#1072;&#1088;&#1110;&#1072;&#1085;&#1090;%20&#1055;&#1045;&#1041;_&#1057;&#1080;&#1084;&#1092;&#1077;&#1088;&#1086;&#1087;&#1086;&#1083;&#11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i="1"/>
            </a:pPr>
            <a:r>
              <a:rPr lang="ru-RU" i="1"/>
              <a:t>Варіант 1,</a:t>
            </a:r>
            <a:r>
              <a:rPr lang="ru-RU" i="1" baseline="0"/>
              <a:t> </a:t>
            </a:r>
            <a:r>
              <a:rPr lang="ru-RU" i="1"/>
              <a:t> 2</a:t>
            </a:r>
          </a:p>
        </c:rich>
      </c:tx>
      <c:layout>
        <c:manualLayout>
          <c:xMode val="edge"/>
          <c:yMode val="edge"/>
          <c:x val="0.43058507613225505"/>
          <c:y val="2.5846562131035977E-2"/>
        </c:manualLayout>
      </c:layout>
      <c:overlay val="1"/>
    </c:title>
    <c:plotArea>
      <c:layout>
        <c:manualLayout>
          <c:layoutTarget val="inner"/>
          <c:xMode val="edge"/>
          <c:yMode val="edge"/>
          <c:x val="9.6890807683130548E-2"/>
          <c:y val="0.16008470927269411"/>
          <c:w val="0.8702335361488962"/>
          <c:h val="0.70169374934765749"/>
        </c:manualLayout>
      </c:layout>
      <c:areaChart>
        <c:grouping val="stacked"/>
        <c:ser>
          <c:idx val="8"/>
          <c:order val="0"/>
          <c:tx>
            <c:strRef>
              <c:f>'Диф теб'!$H$1</c:f>
              <c:strCache>
                <c:ptCount val="1"/>
                <c:pt idx="0">
                  <c:v>Заміщення газу від ТЕЦ</c:v>
                </c:pt>
              </c:strCache>
            </c:strRef>
          </c:tx>
          <c:spPr>
            <a:solidFill>
              <a:schemeClr val="bg1">
                <a:lumMod val="65000"/>
              </a:schemeClr>
            </a:solidFill>
            <a:ln>
              <a:solidFill>
                <a:schemeClr val="bg1">
                  <a:lumMod val="65000"/>
                </a:schemeClr>
              </a:solidFill>
            </a:ln>
          </c:spPr>
          <c:val>
            <c:numRef>
              <c:f>'Диф теб райони  Усього'!$J$5:$J$23</c:f>
              <c:numCache>
                <c:formatCode>#,##0</c:formatCode>
                <c:ptCount val="19"/>
                <c:pt idx="0" formatCode="General">
                  <c:v>0</c:v>
                </c:pt>
                <c:pt idx="1">
                  <c:v>0</c:v>
                </c:pt>
                <c:pt idx="2">
                  <c:v>0</c:v>
                </c:pt>
                <c:pt idx="3">
                  <c:v>5504.6718104734546</c:v>
                </c:pt>
                <c:pt idx="4">
                  <c:v>26932.45001635575</c:v>
                </c:pt>
                <c:pt idx="5">
                  <c:v>26932.45001635575</c:v>
                </c:pt>
                <c:pt idx="6">
                  <c:v>39661.170472496211</c:v>
                </c:pt>
                <c:pt idx="7">
                  <c:v>37745.96181975244</c:v>
                </c:pt>
                <c:pt idx="8">
                  <c:v>36847.64181975244</c:v>
                </c:pt>
                <c:pt idx="9">
                  <c:v>35603.631819752438</c:v>
                </c:pt>
                <c:pt idx="10">
                  <c:v>35603.631819752438</c:v>
                </c:pt>
                <c:pt idx="11">
                  <c:v>35603.631819752438</c:v>
                </c:pt>
                <c:pt idx="12">
                  <c:v>35603.631819752438</c:v>
                </c:pt>
                <c:pt idx="13">
                  <c:v>35603.631819752438</c:v>
                </c:pt>
                <c:pt idx="14">
                  <c:v>35603.631819752438</c:v>
                </c:pt>
                <c:pt idx="15">
                  <c:v>35603.631819752438</c:v>
                </c:pt>
                <c:pt idx="16">
                  <c:v>35603.631819752438</c:v>
                </c:pt>
                <c:pt idx="17">
                  <c:v>35603.631819752438</c:v>
                </c:pt>
                <c:pt idx="18">
                  <c:v>35603.631819752438</c:v>
                </c:pt>
              </c:numCache>
            </c:numRef>
          </c:val>
        </c:ser>
        <c:ser>
          <c:idx val="2"/>
          <c:order val="1"/>
          <c:tx>
            <c:strRef>
              <c:f>'ІП_5 ТН для бюд сф'!$B$2</c:f>
              <c:strCache>
                <c:ptCount val="1"/>
                <c:pt idx="0">
                  <c:v>Теплонасосні пункти для б/с</c:v>
                </c:pt>
              </c:strCache>
            </c:strRef>
          </c:tx>
          <c:spPr>
            <a:solidFill>
              <a:srgbClr val="808000"/>
            </a:solidFill>
            <a:ln w="25400">
              <a:solidFill>
                <a:srgbClr val="808000"/>
              </a:solidFill>
            </a:ln>
          </c:spPr>
          <c:val>
            <c:numRef>
              <c:f>'ІП_5 ТН для бюд сф'!$C$6:$C$24</c:f>
              <c:numCache>
                <c:formatCode>General</c:formatCode>
                <c:ptCount val="19"/>
                <c:pt idx="5" formatCode="#,##0">
                  <c:v>0</c:v>
                </c:pt>
                <c:pt idx="6" formatCode="#,##0">
                  <c:v>0</c:v>
                </c:pt>
                <c:pt idx="7" formatCode="#,##0">
                  <c:v>876.25768307156773</c:v>
                </c:pt>
                <c:pt idx="8" formatCode="#,##0">
                  <c:v>1752.5153661431361</c:v>
                </c:pt>
                <c:pt idx="9" formatCode="#,##0">
                  <c:v>1752.5153661431361</c:v>
                </c:pt>
                <c:pt idx="10" formatCode="#,##0">
                  <c:v>1752.5153661431361</c:v>
                </c:pt>
                <c:pt idx="11" formatCode="#,##0">
                  <c:v>1752.5153661431361</c:v>
                </c:pt>
                <c:pt idx="12" formatCode="#,##0">
                  <c:v>1752.5153661431361</c:v>
                </c:pt>
                <c:pt idx="13" formatCode="#,##0">
                  <c:v>1752.5153661431361</c:v>
                </c:pt>
                <c:pt idx="14" formatCode="#,##0">
                  <c:v>1752.5153661431361</c:v>
                </c:pt>
                <c:pt idx="15" formatCode="#,##0">
                  <c:v>1752.5153661431361</c:v>
                </c:pt>
                <c:pt idx="16" formatCode="#,##0">
                  <c:v>1752.5153661431361</c:v>
                </c:pt>
                <c:pt idx="17" formatCode="#,##0">
                  <c:v>1752.5153661431361</c:v>
                </c:pt>
                <c:pt idx="18" formatCode="#,##0">
                  <c:v>1752.5153661431361</c:v>
                </c:pt>
              </c:numCache>
            </c:numRef>
          </c:val>
        </c:ser>
        <c:ser>
          <c:idx val="0"/>
          <c:order val="2"/>
          <c:tx>
            <c:strRef>
              <c:f>'Диф теб'!$D$1</c:f>
              <c:strCache>
                <c:ptCount val="1"/>
                <c:pt idx="0">
                  <c:v>Споживання газу котельнями</c:v>
                </c:pt>
              </c:strCache>
            </c:strRef>
          </c:tx>
          <c:spPr>
            <a:solidFill>
              <a:srgbClr val="00B0F0"/>
            </a:solidFill>
            <a:ln>
              <a:solidFill>
                <a:srgbClr val="00B0F0"/>
              </a:solidFill>
            </a:ln>
          </c:spPr>
          <c:cat>
            <c:numRef>
              <c:f>'Диф теб'!$B$5:$B$23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теб'!$F$5:$F$23</c:f>
              <c:numCache>
                <c:formatCode>#,##0</c:formatCode>
                <c:ptCount val="19"/>
                <c:pt idx="0">
                  <c:v>120256.79999999999</c:v>
                </c:pt>
                <c:pt idx="1">
                  <c:v>103558.79999999999</c:v>
                </c:pt>
                <c:pt idx="2">
                  <c:v>106768</c:v>
                </c:pt>
                <c:pt idx="3">
                  <c:v>106392.81600000001</c:v>
                </c:pt>
                <c:pt idx="4">
                  <c:v>84965.037794117641</c:v>
                </c:pt>
                <c:pt idx="5">
                  <c:v>84965.037794117641</c:v>
                </c:pt>
                <c:pt idx="6">
                  <c:v>64256.088495498239</c:v>
                </c:pt>
                <c:pt idx="7">
                  <c:v>56135.610622691085</c:v>
                </c:pt>
                <c:pt idx="8">
                  <c:v>52582.172939619522</c:v>
                </c:pt>
                <c:pt idx="9">
                  <c:v>49071.482939619542</c:v>
                </c:pt>
                <c:pt idx="10">
                  <c:v>49071.482939619542</c:v>
                </c:pt>
                <c:pt idx="11">
                  <c:v>49071.482939619542</c:v>
                </c:pt>
                <c:pt idx="12">
                  <c:v>49071.482939619542</c:v>
                </c:pt>
                <c:pt idx="13">
                  <c:v>49071.482939619542</c:v>
                </c:pt>
                <c:pt idx="14">
                  <c:v>49071.482939619542</c:v>
                </c:pt>
                <c:pt idx="15">
                  <c:v>49071.482939619542</c:v>
                </c:pt>
                <c:pt idx="16">
                  <c:v>49071.482939619542</c:v>
                </c:pt>
                <c:pt idx="17">
                  <c:v>49071.482939619542</c:v>
                </c:pt>
                <c:pt idx="18">
                  <c:v>49071.482939619542</c:v>
                </c:pt>
              </c:numCache>
            </c:numRef>
          </c:val>
        </c:ser>
        <c:ser>
          <c:idx val="1"/>
          <c:order val="3"/>
          <c:tx>
            <c:strRef>
              <c:f>'ІП_4 Мод кот'!$B$3</c:f>
              <c:strCache>
                <c:ptCount val="1"/>
                <c:pt idx="0">
                  <c:v>Модернізація існуючих котелень</c:v>
                </c:pt>
              </c:strCache>
            </c:strRef>
          </c:tx>
          <c:spPr>
            <a:solidFill>
              <a:srgbClr val="A50021"/>
            </a:solidFill>
            <a:ln w="25400">
              <a:solidFill>
                <a:srgbClr val="A50021"/>
              </a:solidFill>
            </a:ln>
          </c:spPr>
          <c:val>
            <c:numRef>
              <c:f>'ІП_4 Мод кот'!$W$8:$W$26</c:f>
              <c:numCache>
                <c:formatCode>#,##0</c:formatCode>
                <c:ptCount val="19"/>
                <c:pt idx="0">
                  <c:v>0</c:v>
                </c:pt>
                <c:pt idx="1">
                  <c:v>0</c:v>
                </c:pt>
                <c:pt idx="2">
                  <c:v>0</c:v>
                </c:pt>
                <c:pt idx="3">
                  <c:v>0</c:v>
                </c:pt>
                <c:pt idx="4">
                  <c:v>0</c:v>
                </c:pt>
                <c:pt idx="5">
                  <c:v>0</c:v>
                </c:pt>
                <c:pt idx="6">
                  <c:v>2388.0000000000005</c:v>
                </c:pt>
                <c:pt idx="7">
                  <c:v>4776.0000000000009</c:v>
                </c:pt>
                <c:pt idx="8">
                  <c:v>4776.0000000000009</c:v>
                </c:pt>
                <c:pt idx="9">
                  <c:v>4776.0000000000009</c:v>
                </c:pt>
                <c:pt idx="10">
                  <c:v>4776.0000000000009</c:v>
                </c:pt>
                <c:pt idx="11">
                  <c:v>4776.0000000000009</c:v>
                </c:pt>
                <c:pt idx="12">
                  <c:v>4776.0000000000009</c:v>
                </c:pt>
                <c:pt idx="13">
                  <c:v>4776.0000000000009</c:v>
                </c:pt>
                <c:pt idx="14">
                  <c:v>4776.0000000000009</c:v>
                </c:pt>
                <c:pt idx="15">
                  <c:v>4776.0000000000009</c:v>
                </c:pt>
                <c:pt idx="16">
                  <c:v>4776.0000000000009</c:v>
                </c:pt>
                <c:pt idx="17">
                  <c:v>4776.0000000000009</c:v>
                </c:pt>
                <c:pt idx="18">
                  <c:v>4776.0000000000009</c:v>
                </c:pt>
              </c:numCache>
            </c:numRef>
          </c:val>
        </c:ser>
        <c:ser>
          <c:idx val="3"/>
          <c:order val="4"/>
          <c:tx>
            <c:strRef>
              <c:f>'ІП_7 ЦТП'!$B$3</c:f>
              <c:strCache>
                <c:ptCount val="1"/>
                <c:pt idx="0">
                  <c:v>Модернізація  ЦТП</c:v>
                </c:pt>
              </c:strCache>
            </c:strRef>
          </c:tx>
          <c:spPr>
            <a:solidFill>
              <a:srgbClr val="0000FF"/>
            </a:solidFill>
            <a:ln w="25400">
              <a:solidFill>
                <a:srgbClr val="0000FF"/>
              </a:solidFill>
            </a:ln>
          </c:spPr>
          <c:val>
            <c:numRef>
              <c:f>'ІП_7 ЦТП'!$AB$9:$AB$27</c:f>
              <c:numCache>
                <c:formatCode>#,##0</c:formatCode>
                <c:ptCount val="19"/>
                <c:pt idx="0">
                  <c:v>0</c:v>
                </c:pt>
                <c:pt idx="1">
                  <c:v>0</c:v>
                </c:pt>
                <c:pt idx="2">
                  <c:v>0</c:v>
                </c:pt>
                <c:pt idx="3">
                  <c:v>0</c:v>
                </c:pt>
                <c:pt idx="4">
                  <c:v>0</c:v>
                </c:pt>
                <c:pt idx="5">
                  <c:v>0</c:v>
                </c:pt>
                <c:pt idx="6">
                  <c:v>2322.9288424791753</c:v>
                </c:pt>
                <c:pt idx="7">
                  <c:v>4645.8576849583524</c:v>
                </c:pt>
                <c:pt idx="8">
                  <c:v>4645.8576849583524</c:v>
                </c:pt>
                <c:pt idx="9">
                  <c:v>4645.8576849583524</c:v>
                </c:pt>
                <c:pt idx="10">
                  <c:v>4645.8576849583524</c:v>
                </c:pt>
                <c:pt idx="11">
                  <c:v>4645.8576849583524</c:v>
                </c:pt>
                <c:pt idx="12">
                  <c:v>4645.8576849583524</c:v>
                </c:pt>
                <c:pt idx="13">
                  <c:v>4645.8576849583524</c:v>
                </c:pt>
                <c:pt idx="14">
                  <c:v>4645.8576849583524</c:v>
                </c:pt>
                <c:pt idx="15">
                  <c:v>4645.8576849583524</c:v>
                </c:pt>
                <c:pt idx="16">
                  <c:v>4645.8576849583524</c:v>
                </c:pt>
                <c:pt idx="17">
                  <c:v>4645.8576849583524</c:v>
                </c:pt>
                <c:pt idx="18">
                  <c:v>4645.8576849583524</c:v>
                </c:pt>
              </c:numCache>
            </c:numRef>
          </c:val>
        </c:ser>
        <c:ser>
          <c:idx val="4"/>
          <c:order val="5"/>
          <c:tx>
            <c:strRef>
              <c:f>'ІП_8 Облік та регулювання ж ф'!$B$2</c:f>
              <c:strCache>
                <c:ptCount val="1"/>
                <c:pt idx="0">
                  <c:v>Облік та регулювання для ж/ф</c:v>
                </c:pt>
              </c:strCache>
            </c:strRef>
          </c:tx>
          <c:spPr>
            <a:solidFill>
              <a:srgbClr val="FFFF00"/>
            </a:solidFill>
            <a:ln w="25400">
              <a:solidFill>
                <a:srgbClr val="FFFF00"/>
              </a:solidFill>
            </a:ln>
          </c:spPr>
          <c:val>
            <c:numRef>
              <c:f>'ІП_8 Облік та регулювання ж ф'!$Q$9:$Q$27</c:f>
              <c:numCache>
                <c:formatCode>#,##0</c:formatCode>
                <c:ptCount val="19"/>
                <c:pt idx="0">
                  <c:v>0</c:v>
                </c:pt>
                <c:pt idx="1">
                  <c:v>0</c:v>
                </c:pt>
                <c:pt idx="2">
                  <c:v>0</c:v>
                </c:pt>
                <c:pt idx="3">
                  <c:v>0</c:v>
                </c:pt>
                <c:pt idx="4">
                  <c:v>0</c:v>
                </c:pt>
                <c:pt idx="5">
                  <c:v>0</c:v>
                </c:pt>
                <c:pt idx="6">
                  <c:v>0</c:v>
                </c:pt>
                <c:pt idx="7">
                  <c:v>1459.2</c:v>
                </c:pt>
                <c:pt idx="8">
                  <c:v>3648</c:v>
                </c:pt>
                <c:pt idx="9">
                  <c:v>7296</c:v>
                </c:pt>
                <c:pt idx="10">
                  <c:v>7296</c:v>
                </c:pt>
                <c:pt idx="11">
                  <c:v>7296</c:v>
                </c:pt>
                <c:pt idx="12">
                  <c:v>7296</c:v>
                </c:pt>
                <c:pt idx="13">
                  <c:v>7296</c:v>
                </c:pt>
                <c:pt idx="14">
                  <c:v>7296</c:v>
                </c:pt>
                <c:pt idx="15">
                  <c:v>7296</c:v>
                </c:pt>
                <c:pt idx="16">
                  <c:v>7296</c:v>
                </c:pt>
                <c:pt idx="17">
                  <c:v>7296</c:v>
                </c:pt>
                <c:pt idx="18">
                  <c:v>7296</c:v>
                </c:pt>
              </c:numCache>
            </c:numRef>
          </c:val>
        </c:ser>
        <c:ser>
          <c:idx val="5"/>
          <c:order val="6"/>
          <c:tx>
            <c:strRef>
              <c:f>'ІП_9 Облік та регулювання  б с '!$B$2</c:f>
              <c:strCache>
                <c:ptCount val="1"/>
                <c:pt idx="0">
                  <c:v>Облік та регулювання для б/с</c:v>
                </c:pt>
              </c:strCache>
            </c:strRef>
          </c:tx>
          <c:spPr>
            <a:solidFill>
              <a:schemeClr val="accent6">
                <a:lumMod val="75000"/>
              </a:schemeClr>
            </a:solidFill>
            <a:ln w="25400">
              <a:solidFill>
                <a:schemeClr val="accent6">
                  <a:lumMod val="75000"/>
                </a:schemeClr>
              </a:solidFill>
            </a:ln>
          </c:spPr>
          <c:val>
            <c:numRef>
              <c:f>'ІП_9 Облік та регулювання  б с '!$Q$9:$Q$27</c:f>
              <c:numCache>
                <c:formatCode>#,##0</c:formatCode>
                <c:ptCount val="19"/>
                <c:pt idx="0">
                  <c:v>0</c:v>
                </c:pt>
                <c:pt idx="1">
                  <c:v>0</c:v>
                </c:pt>
                <c:pt idx="2">
                  <c:v>0</c:v>
                </c:pt>
                <c:pt idx="3">
                  <c:v>0</c:v>
                </c:pt>
                <c:pt idx="4">
                  <c:v>0</c:v>
                </c:pt>
                <c:pt idx="5">
                  <c:v>0</c:v>
                </c:pt>
                <c:pt idx="6">
                  <c:v>1450</c:v>
                </c:pt>
                <c:pt idx="7">
                  <c:v>2900</c:v>
                </c:pt>
                <c:pt idx="8">
                  <c:v>2900</c:v>
                </c:pt>
                <c:pt idx="9">
                  <c:v>2900</c:v>
                </c:pt>
                <c:pt idx="10">
                  <c:v>2900</c:v>
                </c:pt>
                <c:pt idx="11">
                  <c:v>2900</c:v>
                </c:pt>
                <c:pt idx="12">
                  <c:v>2900</c:v>
                </c:pt>
                <c:pt idx="13">
                  <c:v>2900</c:v>
                </c:pt>
                <c:pt idx="14">
                  <c:v>2900</c:v>
                </c:pt>
                <c:pt idx="15">
                  <c:v>2900</c:v>
                </c:pt>
                <c:pt idx="16">
                  <c:v>2900</c:v>
                </c:pt>
                <c:pt idx="17">
                  <c:v>2900</c:v>
                </c:pt>
                <c:pt idx="18">
                  <c:v>2900</c:v>
                </c:pt>
              </c:numCache>
            </c:numRef>
          </c:val>
        </c:ser>
        <c:ser>
          <c:idx val="6"/>
          <c:order val="7"/>
          <c:tx>
            <c:strRef>
              <c:f>'ІП_11 Часткова термо ж ф'!$B$2</c:f>
              <c:strCache>
                <c:ptCount val="1"/>
                <c:pt idx="0">
                  <c:v>Часткова термомодернізація будівель ж/ф</c:v>
                </c:pt>
              </c:strCache>
            </c:strRef>
          </c:tx>
          <c:spPr>
            <a:solidFill>
              <a:srgbClr val="CC99FF"/>
            </a:solidFill>
            <a:ln w="25400">
              <a:solidFill>
                <a:srgbClr val="CC99FF"/>
              </a:solidFill>
            </a:ln>
          </c:spPr>
          <c:val>
            <c:numRef>
              <c:f>'ІП_11 Часткова термо ж ф'!$Q$9:$Q$27</c:f>
              <c:numCache>
                <c:formatCode>#,##0</c:formatCode>
                <c:ptCount val="19"/>
                <c:pt idx="0">
                  <c:v>0</c:v>
                </c:pt>
                <c:pt idx="1">
                  <c:v>0</c:v>
                </c:pt>
                <c:pt idx="2">
                  <c:v>0</c:v>
                </c:pt>
                <c:pt idx="3">
                  <c:v>0</c:v>
                </c:pt>
                <c:pt idx="4">
                  <c:v>0</c:v>
                </c:pt>
                <c:pt idx="5">
                  <c:v>0</c:v>
                </c:pt>
                <c:pt idx="6">
                  <c:v>737.8</c:v>
                </c:pt>
                <c:pt idx="7">
                  <c:v>1844.5</c:v>
                </c:pt>
                <c:pt idx="8">
                  <c:v>2582.2999999999997</c:v>
                </c:pt>
                <c:pt idx="9">
                  <c:v>3689</c:v>
                </c:pt>
                <c:pt idx="10">
                  <c:v>3689</c:v>
                </c:pt>
                <c:pt idx="11">
                  <c:v>3689</c:v>
                </c:pt>
                <c:pt idx="12">
                  <c:v>3689</c:v>
                </c:pt>
                <c:pt idx="13">
                  <c:v>3689</c:v>
                </c:pt>
                <c:pt idx="14">
                  <c:v>3689</c:v>
                </c:pt>
                <c:pt idx="15">
                  <c:v>3689</c:v>
                </c:pt>
                <c:pt idx="16">
                  <c:v>3689</c:v>
                </c:pt>
                <c:pt idx="17">
                  <c:v>3689</c:v>
                </c:pt>
                <c:pt idx="18">
                  <c:v>3689</c:v>
                </c:pt>
              </c:numCache>
            </c:numRef>
          </c:val>
        </c:ser>
        <c:ser>
          <c:idx val="7"/>
          <c:order val="8"/>
          <c:tx>
            <c:strRef>
              <c:f>'ІП_12 Часткова термо б с'!$B$2</c:f>
              <c:strCache>
                <c:ptCount val="1"/>
                <c:pt idx="0">
                  <c:v>Часткова термомодернізація будівель б/с</c:v>
                </c:pt>
              </c:strCache>
            </c:strRef>
          </c:tx>
          <c:spPr>
            <a:solidFill>
              <a:srgbClr val="FF00FF"/>
            </a:solidFill>
            <a:ln w="25400">
              <a:solidFill>
                <a:srgbClr val="FF00FF"/>
              </a:solidFill>
            </a:ln>
          </c:spPr>
          <c:val>
            <c:numRef>
              <c:f>'ІП_12 Часткова термо б с'!$Q$9:$Q$27</c:f>
              <c:numCache>
                <c:formatCode>#,##0</c:formatCode>
                <c:ptCount val="19"/>
                <c:pt idx="0">
                  <c:v>0</c:v>
                </c:pt>
                <c:pt idx="1">
                  <c:v>0</c:v>
                </c:pt>
                <c:pt idx="2">
                  <c:v>0</c:v>
                </c:pt>
                <c:pt idx="3">
                  <c:v>0</c:v>
                </c:pt>
                <c:pt idx="4">
                  <c:v>0</c:v>
                </c:pt>
                <c:pt idx="5">
                  <c:v>0</c:v>
                </c:pt>
                <c:pt idx="6">
                  <c:v>1081.5</c:v>
                </c:pt>
                <c:pt idx="7">
                  <c:v>1514.1</c:v>
                </c:pt>
                <c:pt idx="8">
                  <c:v>2163</c:v>
                </c:pt>
                <c:pt idx="9">
                  <c:v>2163</c:v>
                </c:pt>
                <c:pt idx="10">
                  <c:v>2163</c:v>
                </c:pt>
                <c:pt idx="11">
                  <c:v>2163</c:v>
                </c:pt>
                <c:pt idx="12">
                  <c:v>2163</c:v>
                </c:pt>
                <c:pt idx="13">
                  <c:v>2163</c:v>
                </c:pt>
                <c:pt idx="14">
                  <c:v>2163</c:v>
                </c:pt>
                <c:pt idx="15">
                  <c:v>2163</c:v>
                </c:pt>
                <c:pt idx="16">
                  <c:v>2163</c:v>
                </c:pt>
                <c:pt idx="17">
                  <c:v>2163</c:v>
                </c:pt>
                <c:pt idx="18">
                  <c:v>2163</c:v>
                </c:pt>
              </c:numCache>
            </c:numRef>
          </c:val>
        </c:ser>
        <c:axId val="43849984"/>
        <c:axId val="43859968"/>
      </c:areaChart>
      <c:catAx>
        <c:axId val="43849984"/>
        <c:scaling>
          <c:orientation val="minMax"/>
        </c:scaling>
        <c:axPos val="b"/>
        <c:numFmt formatCode="General" sourceLinked="1"/>
        <c:tickLblPos val="nextTo"/>
        <c:txPr>
          <a:bodyPr rot="-540000"/>
          <a:lstStyle/>
          <a:p>
            <a:pPr>
              <a:defRPr i="1"/>
            </a:pPr>
            <a:endParaRPr lang="ru-RU"/>
          </a:p>
        </c:txPr>
        <c:crossAx val="43859968"/>
        <c:crosses val="autoZero"/>
        <c:auto val="1"/>
        <c:lblAlgn val="ctr"/>
        <c:lblOffset val="100"/>
      </c:catAx>
      <c:valAx>
        <c:axId val="43859968"/>
        <c:scaling>
          <c:orientation val="minMax"/>
        </c:scaling>
        <c:axPos val="l"/>
        <c:majorGridlines/>
        <c:title>
          <c:tx>
            <c:rich>
              <a:bodyPr rot="0" vert="horz"/>
              <a:lstStyle/>
              <a:p>
                <a:pPr>
                  <a:defRPr/>
                </a:pPr>
                <a:r>
                  <a:rPr lang="ru-RU"/>
                  <a:t>т.м3</a:t>
                </a:r>
              </a:p>
            </c:rich>
          </c:tx>
          <c:layout>
            <c:manualLayout>
              <c:xMode val="edge"/>
              <c:yMode val="edge"/>
              <c:x val="9.6933126129718807E-3"/>
              <c:y val="7.99333280806762E-2"/>
            </c:manualLayout>
          </c:layout>
        </c:title>
        <c:numFmt formatCode="#,##0" sourceLinked="0"/>
        <c:tickLblPos val="nextTo"/>
        <c:txPr>
          <a:bodyPr/>
          <a:lstStyle/>
          <a:p>
            <a:pPr>
              <a:defRPr i="1"/>
            </a:pPr>
            <a:endParaRPr lang="ru-RU"/>
          </a:p>
        </c:txPr>
        <c:crossAx val="43849984"/>
        <c:crosses val="autoZero"/>
        <c:crossBetween val="midCat"/>
        <c:majorUnit val="10000"/>
      </c:valAx>
    </c:plotArea>
    <c:plotVisOnly val="1"/>
  </c:chart>
  <c:txPr>
    <a:bodyPr/>
    <a:lstStyle/>
    <a:p>
      <a:pPr>
        <a:defRPr sz="900" b="1">
          <a:latin typeface="Arial" pitchFamily="34" charset="0"/>
          <a:cs typeface="Arial" pitchFamily="34"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i="1"/>
            </a:pPr>
            <a:r>
              <a:rPr lang="ru-RU" i="1"/>
              <a:t>Варіант 3</a:t>
            </a:r>
          </a:p>
        </c:rich>
      </c:tx>
      <c:layout/>
      <c:overlay val="1"/>
    </c:title>
    <c:plotArea>
      <c:layout>
        <c:manualLayout>
          <c:layoutTarget val="inner"/>
          <c:xMode val="edge"/>
          <c:yMode val="edge"/>
          <c:x val="9.689080768313052E-2"/>
          <c:y val="0.15669409626250427"/>
          <c:w val="0.87023353614889476"/>
          <c:h val="0.70508466111240353"/>
        </c:manualLayout>
      </c:layout>
      <c:areaChart>
        <c:grouping val="stacked"/>
        <c:ser>
          <c:idx val="8"/>
          <c:order val="0"/>
          <c:tx>
            <c:strRef>
              <c:f>'Диф теб'!$I$1</c:f>
              <c:strCache>
                <c:ptCount val="1"/>
                <c:pt idx="0">
                  <c:v>Заміщення газу від ТЕЦ</c:v>
                </c:pt>
              </c:strCache>
            </c:strRef>
          </c:tx>
          <c:spPr>
            <a:solidFill>
              <a:schemeClr val="bg1">
                <a:lumMod val="65000"/>
              </a:schemeClr>
            </a:solidFill>
            <a:ln>
              <a:solidFill>
                <a:schemeClr val="bg1">
                  <a:lumMod val="65000"/>
                </a:schemeClr>
              </a:solidFill>
            </a:ln>
          </c:spPr>
          <c:val>
            <c:numRef>
              <c:f>'Диф теб райони  Усього'!$J$5:$J$23</c:f>
              <c:numCache>
                <c:formatCode>#,##0</c:formatCode>
                <c:ptCount val="19"/>
                <c:pt idx="0" formatCode="General">
                  <c:v>0</c:v>
                </c:pt>
                <c:pt idx="1">
                  <c:v>0</c:v>
                </c:pt>
                <c:pt idx="2">
                  <c:v>0</c:v>
                </c:pt>
                <c:pt idx="3">
                  <c:v>5504.6718104734546</c:v>
                </c:pt>
                <c:pt idx="4">
                  <c:v>9790.2274516499183</c:v>
                </c:pt>
                <c:pt idx="5">
                  <c:v>26932.45001635575</c:v>
                </c:pt>
                <c:pt idx="6">
                  <c:v>39202.549125239944</c:v>
                </c:pt>
                <c:pt idx="7">
                  <c:v>36630.499125239934</c:v>
                </c:pt>
                <c:pt idx="8">
                  <c:v>35474.599125239925</c:v>
                </c:pt>
                <c:pt idx="9">
                  <c:v>33774.789125239935</c:v>
                </c:pt>
                <c:pt idx="10">
                  <c:v>33774.789125239935</c:v>
                </c:pt>
                <c:pt idx="11">
                  <c:v>33774.789125239935</c:v>
                </c:pt>
                <c:pt idx="12">
                  <c:v>33774.789125239935</c:v>
                </c:pt>
                <c:pt idx="13">
                  <c:v>33774.789125239935</c:v>
                </c:pt>
                <c:pt idx="14">
                  <c:v>33774.789125239935</c:v>
                </c:pt>
                <c:pt idx="15">
                  <c:v>33774.789125239935</c:v>
                </c:pt>
                <c:pt idx="16">
                  <c:v>33774.789125239935</c:v>
                </c:pt>
                <c:pt idx="17">
                  <c:v>33774.789125239935</c:v>
                </c:pt>
                <c:pt idx="18">
                  <c:v>33774.789125239935</c:v>
                </c:pt>
              </c:numCache>
            </c:numRef>
          </c:val>
        </c:ser>
        <c:ser>
          <c:idx val="2"/>
          <c:order val="1"/>
          <c:tx>
            <c:strRef>
              <c:f>'ІП_5 ТН для бюд сф'!$B$2</c:f>
              <c:strCache>
                <c:ptCount val="1"/>
                <c:pt idx="0">
                  <c:v>Теплонасосні пункти для б/с</c:v>
                </c:pt>
              </c:strCache>
            </c:strRef>
          </c:tx>
          <c:spPr>
            <a:solidFill>
              <a:srgbClr val="808000"/>
            </a:solidFill>
            <a:ln w="25400">
              <a:solidFill>
                <a:srgbClr val="808000"/>
              </a:solidFill>
            </a:ln>
          </c:spPr>
          <c:val>
            <c:numRef>
              <c:f>'ІП_5 ТН для бюд сф'!$C$6:$C$24</c:f>
              <c:numCache>
                <c:formatCode>General</c:formatCode>
                <c:ptCount val="19"/>
                <c:pt idx="5" formatCode="#,##0">
                  <c:v>0</c:v>
                </c:pt>
                <c:pt idx="6" formatCode="#,##0">
                  <c:v>0</c:v>
                </c:pt>
                <c:pt idx="7" formatCode="#,##0">
                  <c:v>876.25768307156773</c:v>
                </c:pt>
                <c:pt idx="8" formatCode="#,##0">
                  <c:v>1752.5153661431361</c:v>
                </c:pt>
                <c:pt idx="9" formatCode="#,##0">
                  <c:v>1752.5153661431361</c:v>
                </c:pt>
                <c:pt idx="10" formatCode="#,##0">
                  <c:v>1752.5153661431361</c:v>
                </c:pt>
                <c:pt idx="11" formatCode="#,##0">
                  <c:v>1752.5153661431361</c:v>
                </c:pt>
                <c:pt idx="12" formatCode="#,##0">
                  <c:v>1752.5153661431361</c:v>
                </c:pt>
                <c:pt idx="13" formatCode="#,##0">
                  <c:v>1752.5153661431361</c:v>
                </c:pt>
                <c:pt idx="14" formatCode="#,##0">
                  <c:v>1752.5153661431361</c:v>
                </c:pt>
                <c:pt idx="15" formatCode="#,##0">
                  <c:v>1752.5153661431361</c:v>
                </c:pt>
                <c:pt idx="16" formatCode="#,##0">
                  <c:v>1752.5153661431361</c:v>
                </c:pt>
                <c:pt idx="17" formatCode="#,##0">
                  <c:v>1752.5153661431361</c:v>
                </c:pt>
                <c:pt idx="18" formatCode="#,##0">
                  <c:v>1752.5153661431361</c:v>
                </c:pt>
              </c:numCache>
            </c:numRef>
          </c:val>
        </c:ser>
        <c:ser>
          <c:idx val="0"/>
          <c:order val="2"/>
          <c:tx>
            <c:strRef>
              <c:f>'Диф теб'!$E$1</c:f>
              <c:strCache>
                <c:ptCount val="1"/>
                <c:pt idx="0">
                  <c:v>Споживання газу котельнями</c:v>
                </c:pt>
              </c:strCache>
            </c:strRef>
          </c:tx>
          <c:spPr>
            <a:solidFill>
              <a:srgbClr val="00B0F0"/>
            </a:solidFill>
            <a:ln>
              <a:solidFill>
                <a:srgbClr val="00B0F0"/>
              </a:solidFill>
            </a:ln>
          </c:spPr>
          <c:cat>
            <c:numRef>
              <c:f>'Диф теб'!$B$5:$B$23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теб'!$F$5:$F$23</c:f>
              <c:numCache>
                <c:formatCode>#,##0</c:formatCode>
                <c:ptCount val="19"/>
                <c:pt idx="0">
                  <c:v>120256.79999999999</c:v>
                </c:pt>
                <c:pt idx="1">
                  <c:v>103558.79999999999</c:v>
                </c:pt>
                <c:pt idx="2">
                  <c:v>106768</c:v>
                </c:pt>
                <c:pt idx="3">
                  <c:v>106392.81600000001</c:v>
                </c:pt>
                <c:pt idx="4">
                  <c:v>102107.26035882351</c:v>
                </c:pt>
                <c:pt idx="5">
                  <c:v>84965.037794117641</c:v>
                </c:pt>
                <c:pt idx="6">
                  <c:v>66428.505285233448</c:v>
                </c:pt>
                <c:pt idx="7">
                  <c:v>50468.642002161934</c:v>
                </c:pt>
                <c:pt idx="8">
                  <c:v>34360.073319090363</c:v>
                </c:pt>
                <c:pt idx="9">
                  <c:v>32999.183319090393</c:v>
                </c:pt>
                <c:pt idx="10">
                  <c:v>32999.183319090393</c:v>
                </c:pt>
                <c:pt idx="11">
                  <c:v>32999.183319090393</c:v>
                </c:pt>
                <c:pt idx="12">
                  <c:v>32999.183319090393</c:v>
                </c:pt>
                <c:pt idx="13">
                  <c:v>32999.183319090393</c:v>
                </c:pt>
                <c:pt idx="14">
                  <c:v>32999.183319090393</c:v>
                </c:pt>
                <c:pt idx="15">
                  <c:v>32999.183319090393</c:v>
                </c:pt>
                <c:pt idx="16">
                  <c:v>32999.183319090393</c:v>
                </c:pt>
                <c:pt idx="17">
                  <c:v>32999.183319090393</c:v>
                </c:pt>
                <c:pt idx="18">
                  <c:v>32999.183319090393</c:v>
                </c:pt>
              </c:numCache>
            </c:numRef>
          </c:val>
        </c:ser>
        <c:ser>
          <c:idx val="9"/>
          <c:order val="3"/>
          <c:tx>
            <c:strRef>
              <c:f>'ІП_10 ГВП'!$B$2</c:f>
              <c:strCache>
                <c:ptCount val="1"/>
                <c:pt idx="0">
                  <c:v>ТН та геліоколектори для ГВП в ж/ф</c:v>
                </c:pt>
              </c:strCache>
            </c:strRef>
          </c:tx>
          <c:spPr>
            <a:solidFill>
              <a:srgbClr val="CCFFCC"/>
            </a:solidFill>
            <a:ln>
              <a:solidFill>
                <a:srgbClr val="CCFFCC"/>
              </a:solidFill>
            </a:ln>
          </c:spPr>
          <c:val>
            <c:numRef>
              <c:f>'ІП_10 ГВП'!$C$6:$C$24</c:f>
              <c:numCache>
                <c:formatCode>General</c:formatCode>
                <c:ptCount val="19"/>
                <c:pt idx="5" formatCode="#,##0">
                  <c:v>0</c:v>
                </c:pt>
                <c:pt idx="6" formatCode="#,##0">
                  <c:v>0</c:v>
                </c:pt>
                <c:pt idx="7" formatCode="#,##0">
                  <c:v>10033</c:v>
                </c:pt>
                <c:pt idx="8" formatCode="#,##0">
                  <c:v>20066</c:v>
                </c:pt>
                <c:pt idx="9" formatCode="#,##0">
                  <c:v>20066</c:v>
                </c:pt>
                <c:pt idx="10" formatCode="#,##0">
                  <c:v>20066</c:v>
                </c:pt>
                <c:pt idx="11" formatCode="#,##0">
                  <c:v>20066</c:v>
                </c:pt>
                <c:pt idx="12" formatCode="#,##0">
                  <c:v>20066</c:v>
                </c:pt>
                <c:pt idx="13" formatCode="#,##0">
                  <c:v>20066</c:v>
                </c:pt>
                <c:pt idx="14" formatCode="#,##0">
                  <c:v>20066</c:v>
                </c:pt>
                <c:pt idx="15" formatCode="#,##0">
                  <c:v>20066</c:v>
                </c:pt>
                <c:pt idx="16" formatCode="#,##0">
                  <c:v>20066</c:v>
                </c:pt>
                <c:pt idx="17" formatCode="#,##0">
                  <c:v>20066</c:v>
                </c:pt>
                <c:pt idx="18" formatCode="#,##0">
                  <c:v>20066</c:v>
                </c:pt>
              </c:numCache>
            </c:numRef>
          </c:val>
        </c:ser>
        <c:ser>
          <c:idx val="1"/>
          <c:order val="4"/>
          <c:tx>
            <c:strRef>
              <c:f>'ІП_4 Мод кот'!$B$3</c:f>
              <c:strCache>
                <c:ptCount val="1"/>
                <c:pt idx="0">
                  <c:v>Будівництво квартальних котелень</c:v>
                </c:pt>
              </c:strCache>
            </c:strRef>
          </c:tx>
          <c:spPr>
            <a:solidFill>
              <a:srgbClr val="00B050"/>
            </a:solidFill>
            <a:ln w="25400">
              <a:solidFill>
                <a:srgbClr val="00B050"/>
              </a:solidFill>
            </a:ln>
          </c:spPr>
          <c:val>
            <c:numRef>
              <c:f>'ІП_4 Мод кот'!$W$8:$W$26</c:f>
              <c:numCache>
                <c:formatCode>#,##0</c:formatCode>
                <c:ptCount val="19"/>
                <c:pt idx="0">
                  <c:v>0</c:v>
                </c:pt>
                <c:pt idx="1">
                  <c:v>0</c:v>
                </c:pt>
                <c:pt idx="2">
                  <c:v>0</c:v>
                </c:pt>
                <c:pt idx="3">
                  <c:v>0</c:v>
                </c:pt>
                <c:pt idx="4">
                  <c:v>0</c:v>
                </c:pt>
                <c:pt idx="5">
                  <c:v>0</c:v>
                </c:pt>
                <c:pt idx="6">
                  <c:v>1947.6333999999977</c:v>
                </c:pt>
                <c:pt idx="7">
                  <c:v>4670.3889999999992</c:v>
                </c:pt>
                <c:pt idx="8">
                  <c:v>8546</c:v>
                </c:pt>
                <c:pt idx="9">
                  <c:v>8546</c:v>
                </c:pt>
                <c:pt idx="10">
                  <c:v>8546</c:v>
                </c:pt>
                <c:pt idx="11">
                  <c:v>8546</c:v>
                </c:pt>
                <c:pt idx="12">
                  <c:v>8546</c:v>
                </c:pt>
                <c:pt idx="13">
                  <c:v>8546</c:v>
                </c:pt>
                <c:pt idx="14">
                  <c:v>8546</c:v>
                </c:pt>
                <c:pt idx="15">
                  <c:v>8546</c:v>
                </c:pt>
                <c:pt idx="16">
                  <c:v>8546</c:v>
                </c:pt>
                <c:pt idx="17">
                  <c:v>8546</c:v>
                </c:pt>
                <c:pt idx="18">
                  <c:v>8546</c:v>
                </c:pt>
              </c:numCache>
            </c:numRef>
          </c:val>
        </c:ser>
        <c:ser>
          <c:idx val="3"/>
          <c:order val="5"/>
          <c:tx>
            <c:strRef>
              <c:f>'ІП_7 ЦТП'!$B$3</c:f>
              <c:strCache>
                <c:ptCount val="1"/>
                <c:pt idx="0">
                  <c:v>Модернізація  ЦТП</c:v>
                </c:pt>
              </c:strCache>
            </c:strRef>
          </c:tx>
          <c:spPr>
            <a:solidFill>
              <a:srgbClr val="0000FF"/>
            </a:solidFill>
            <a:ln w="25400">
              <a:solidFill>
                <a:srgbClr val="0000FF"/>
              </a:solidFill>
            </a:ln>
          </c:spPr>
          <c:val>
            <c:numRef>
              <c:f>'ІП_7 ЦТП'!$AB$9:$AB$27</c:f>
              <c:numCache>
                <c:formatCode>#,##0</c:formatCode>
                <c:ptCount val="19"/>
                <c:pt idx="0">
                  <c:v>0</c:v>
                </c:pt>
                <c:pt idx="1">
                  <c:v>0</c:v>
                </c:pt>
                <c:pt idx="2">
                  <c:v>0</c:v>
                </c:pt>
                <c:pt idx="3">
                  <c:v>0</c:v>
                </c:pt>
                <c:pt idx="4">
                  <c:v>0</c:v>
                </c:pt>
                <c:pt idx="5">
                  <c:v>0</c:v>
                </c:pt>
                <c:pt idx="6">
                  <c:v>1182</c:v>
                </c:pt>
                <c:pt idx="7">
                  <c:v>2364</c:v>
                </c:pt>
                <c:pt idx="8">
                  <c:v>2364</c:v>
                </c:pt>
                <c:pt idx="9">
                  <c:v>2364</c:v>
                </c:pt>
                <c:pt idx="10">
                  <c:v>2364</c:v>
                </c:pt>
                <c:pt idx="11">
                  <c:v>2364</c:v>
                </c:pt>
                <c:pt idx="12">
                  <c:v>2364</c:v>
                </c:pt>
                <c:pt idx="13">
                  <c:v>2364</c:v>
                </c:pt>
                <c:pt idx="14">
                  <c:v>2364</c:v>
                </c:pt>
                <c:pt idx="15">
                  <c:v>2364</c:v>
                </c:pt>
                <c:pt idx="16">
                  <c:v>2364</c:v>
                </c:pt>
                <c:pt idx="17">
                  <c:v>2364</c:v>
                </c:pt>
                <c:pt idx="18">
                  <c:v>2364</c:v>
                </c:pt>
              </c:numCache>
            </c:numRef>
          </c:val>
        </c:ser>
        <c:ser>
          <c:idx val="4"/>
          <c:order val="6"/>
          <c:tx>
            <c:strRef>
              <c:f>'ІП_8 Облік та регулювання ж ф'!$B$2</c:f>
              <c:strCache>
                <c:ptCount val="1"/>
                <c:pt idx="0">
                  <c:v>Облік та регулювання для ж/ф</c:v>
                </c:pt>
              </c:strCache>
            </c:strRef>
          </c:tx>
          <c:spPr>
            <a:solidFill>
              <a:srgbClr val="FFFF00"/>
            </a:solidFill>
            <a:ln w="25400">
              <a:solidFill>
                <a:srgbClr val="FFFF00"/>
              </a:solidFill>
            </a:ln>
          </c:spPr>
          <c:val>
            <c:numRef>
              <c:f>'ІП_8 Облік та регулювання ж ф'!$Q$9:$Q$27</c:f>
              <c:numCache>
                <c:formatCode>#,##0</c:formatCode>
                <c:ptCount val="19"/>
                <c:pt idx="0">
                  <c:v>0</c:v>
                </c:pt>
                <c:pt idx="1">
                  <c:v>0</c:v>
                </c:pt>
                <c:pt idx="2">
                  <c:v>0</c:v>
                </c:pt>
                <c:pt idx="3">
                  <c:v>0</c:v>
                </c:pt>
                <c:pt idx="4">
                  <c:v>0</c:v>
                </c:pt>
                <c:pt idx="5">
                  <c:v>0</c:v>
                </c:pt>
                <c:pt idx="6">
                  <c:v>0</c:v>
                </c:pt>
                <c:pt idx="7">
                  <c:v>781.6</c:v>
                </c:pt>
                <c:pt idx="8">
                  <c:v>1954</c:v>
                </c:pt>
                <c:pt idx="9">
                  <c:v>3908</c:v>
                </c:pt>
                <c:pt idx="10">
                  <c:v>3908</c:v>
                </c:pt>
                <c:pt idx="11">
                  <c:v>3908</c:v>
                </c:pt>
                <c:pt idx="12">
                  <c:v>3908</c:v>
                </c:pt>
                <c:pt idx="13">
                  <c:v>3908</c:v>
                </c:pt>
                <c:pt idx="14">
                  <c:v>3908</c:v>
                </c:pt>
                <c:pt idx="15">
                  <c:v>3908</c:v>
                </c:pt>
                <c:pt idx="16">
                  <c:v>3908</c:v>
                </c:pt>
                <c:pt idx="17">
                  <c:v>3908</c:v>
                </c:pt>
                <c:pt idx="18">
                  <c:v>3908</c:v>
                </c:pt>
              </c:numCache>
            </c:numRef>
          </c:val>
        </c:ser>
        <c:ser>
          <c:idx val="5"/>
          <c:order val="7"/>
          <c:tx>
            <c:strRef>
              <c:f>'ІП_9 Облік та регулювання  б с '!$B$2</c:f>
              <c:strCache>
                <c:ptCount val="1"/>
                <c:pt idx="0">
                  <c:v>Облік та регулювання для б/с</c:v>
                </c:pt>
              </c:strCache>
            </c:strRef>
          </c:tx>
          <c:spPr>
            <a:solidFill>
              <a:schemeClr val="accent6">
                <a:lumMod val="75000"/>
              </a:schemeClr>
            </a:solidFill>
            <a:ln w="25400">
              <a:solidFill>
                <a:schemeClr val="accent6">
                  <a:lumMod val="75000"/>
                </a:schemeClr>
              </a:solidFill>
            </a:ln>
          </c:spPr>
          <c:val>
            <c:numRef>
              <c:f>'ІП_9 Облік та регулювання  б с '!$Q$9:$Q$27</c:f>
              <c:numCache>
                <c:formatCode>#,##0</c:formatCode>
                <c:ptCount val="19"/>
                <c:pt idx="0">
                  <c:v>0</c:v>
                </c:pt>
                <c:pt idx="1">
                  <c:v>0</c:v>
                </c:pt>
                <c:pt idx="2">
                  <c:v>0</c:v>
                </c:pt>
                <c:pt idx="3">
                  <c:v>0</c:v>
                </c:pt>
                <c:pt idx="4">
                  <c:v>0</c:v>
                </c:pt>
                <c:pt idx="5">
                  <c:v>0</c:v>
                </c:pt>
                <c:pt idx="6">
                  <c:v>1450</c:v>
                </c:pt>
                <c:pt idx="7">
                  <c:v>2900</c:v>
                </c:pt>
                <c:pt idx="8">
                  <c:v>2900</c:v>
                </c:pt>
                <c:pt idx="9">
                  <c:v>2900</c:v>
                </c:pt>
                <c:pt idx="10">
                  <c:v>2900</c:v>
                </c:pt>
                <c:pt idx="11">
                  <c:v>2900</c:v>
                </c:pt>
                <c:pt idx="12">
                  <c:v>2900</c:v>
                </c:pt>
                <c:pt idx="13">
                  <c:v>2900</c:v>
                </c:pt>
                <c:pt idx="14">
                  <c:v>2900</c:v>
                </c:pt>
                <c:pt idx="15">
                  <c:v>2900</c:v>
                </c:pt>
                <c:pt idx="16">
                  <c:v>2900</c:v>
                </c:pt>
                <c:pt idx="17">
                  <c:v>2900</c:v>
                </c:pt>
                <c:pt idx="18">
                  <c:v>2900</c:v>
                </c:pt>
              </c:numCache>
            </c:numRef>
          </c:val>
        </c:ser>
        <c:ser>
          <c:idx val="6"/>
          <c:order val="8"/>
          <c:tx>
            <c:strRef>
              <c:f>'ІП_11 Часткова термо ж ф'!$B$2</c:f>
              <c:strCache>
                <c:ptCount val="1"/>
                <c:pt idx="0">
                  <c:v>Часткова термомодернізація будівель ж/ф</c:v>
                </c:pt>
              </c:strCache>
            </c:strRef>
          </c:tx>
          <c:spPr>
            <a:solidFill>
              <a:srgbClr val="CC99FF"/>
            </a:solidFill>
            <a:ln w="25400">
              <a:solidFill>
                <a:srgbClr val="CC99FF"/>
              </a:solidFill>
            </a:ln>
          </c:spPr>
          <c:val>
            <c:numRef>
              <c:f>'ІП_11 Часткова термо ж ф'!$Q$9:$Q$27</c:f>
              <c:numCache>
                <c:formatCode>#,##0</c:formatCode>
                <c:ptCount val="19"/>
                <c:pt idx="0">
                  <c:v>0</c:v>
                </c:pt>
                <c:pt idx="1">
                  <c:v>0</c:v>
                </c:pt>
                <c:pt idx="2">
                  <c:v>0</c:v>
                </c:pt>
                <c:pt idx="3">
                  <c:v>0</c:v>
                </c:pt>
                <c:pt idx="4">
                  <c:v>0</c:v>
                </c:pt>
                <c:pt idx="5">
                  <c:v>0</c:v>
                </c:pt>
                <c:pt idx="6">
                  <c:v>737.8</c:v>
                </c:pt>
                <c:pt idx="7">
                  <c:v>1844.5</c:v>
                </c:pt>
                <c:pt idx="8">
                  <c:v>2582.2999999999997</c:v>
                </c:pt>
                <c:pt idx="9">
                  <c:v>3689</c:v>
                </c:pt>
                <c:pt idx="10">
                  <c:v>3689</c:v>
                </c:pt>
                <c:pt idx="11">
                  <c:v>3689</c:v>
                </c:pt>
                <c:pt idx="12">
                  <c:v>3689</c:v>
                </c:pt>
                <c:pt idx="13">
                  <c:v>3689</c:v>
                </c:pt>
                <c:pt idx="14">
                  <c:v>3689</c:v>
                </c:pt>
                <c:pt idx="15">
                  <c:v>3689</c:v>
                </c:pt>
                <c:pt idx="16">
                  <c:v>3689</c:v>
                </c:pt>
                <c:pt idx="17">
                  <c:v>3689</c:v>
                </c:pt>
                <c:pt idx="18">
                  <c:v>3689</c:v>
                </c:pt>
              </c:numCache>
            </c:numRef>
          </c:val>
        </c:ser>
        <c:ser>
          <c:idx val="7"/>
          <c:order val="9"/>
          <c:tx>
            <c:strRef>
              <c:f>'ІП_12 Часткова термо б с'!$B$2</c:f>
              <c:strCache>
                <c:ptCount val="1"/>
                <c:pt idx="0">
                  <c:v>Часткова термомодернізація будівель б/с</c:v>
                </c:pt>
              </c:strCache>
            </c:strRef>
          </c:tx>
          <c:spPr>
            <a:solidFill>
              <a:srgbClr val="FF00FF"/>
            </a:solidFill>
            <a:ln w="25400">
              <a:solidFill>
                <a:srgbClr val="FF00FF"/>
              </a:solidFill>
            </a:ln>
          </c:spPr>
          <c:val>
            <c:numRef>
              <c:f>'ІП_12 Часткова термо б с'!$Q$9:$Q$27</c:f>
              <c:numCache>
                <c:formatCode>#,##0</c:formatCode>
                <c:ptCount val="19"/>
                <c:pt idx="0">
                  <c:v>0</c:v>
                </c:pt>
                <c:pt idx="1">
                  <c:v>0</c:v>
                </c:pt>
                <c:pt idx="2">
                  <c:v>0</c:v>
                </c:pt>
                <c:pt idx="3">
                  <c:v>0</c:v>
                </c:pt>
                <c:pt idx="4">
                  <c:v>0</c:v>
                </c:pt>
                <c:pt idx="5">
                  <c:v>0</c:v>
                </c:pt>
                <c:pt idx="6">
                  <c:v>949</c:v>
                </c:pt>
                <c:pt idx="7">
                  <c:v>1328.6</c:v>
                </c:pt>
                <c:pt idx="8">
                  <c:v>1898</c:v>
                </c:pt>
                <c:pt idx="9">
                  <c:v>1898</c:v>
                </c:pt>
                <c:pt idx="10">
                  <c:v>1898</c:v>
                </c:pt>
                <c:pt idx="11">
                  <c:v>1898</c:v>
                </c:pt>
                <c:pt idx="12">
                  <c:v>1898</c:v>
                </c:pt>
                <c:pt idx="13">
                  <c:v>1898</c:v>
                </c:pt>
                <c:pt idx="14">
                  <c:v>1898</c:v>
                </c:pt>
                <c:pt idx="15">
                  <c:v>1898</c:v>
                </c:pt>
                <c:pt idx="16">
                  <c:v>1898</c:v>
                </c:pt>
                <c:pt idx="17">
                  <c:v>1898</c:v>
                </c:pt>
                <c:pt idx="18">
                  <c:v>1898</c:v>
                </c:pt>
              </c:numCache>
            </c:numRef>
          </c:val>
        </c:ser>
        <c:axId val="57936512"/>
        <c:axId val="57942400"/>
      </c:areaChart>
      <c:catAx>
        <c:axId val="57936512"/>
        <c:scaling>
          <c:orientation val="minMax"/>
        </c:scaling>
        <c:axPos val="b"/>
        <c:numFmt formatCode="General" sourceLinked="1"/>
        <c:tickLblPos val="nextTo"/>
        <c:txPr>
          <a:bodyPr rot="-540000"/>
          <a:lstStyle/>
          <a:p>
            <a:pPr>
              <a:defRPr i="1"/>
            </a:pPr>
            <a:endParaRPr lang="ru-RU"/>
          </a:p>
        </c:txPr>
        <c:crossAx val="57942400"/>
        <c:crosses val="autoZero"/>
        <c:auto val="1"/>
        <c:lblAlgn val="ctr"/>
        <c:lblOffset val="100"/>
      </c:catAx>
      <c:valAx>
        <c:axId val="57942400"/>
        <c:scaling>
          <c:orientation val="minMax"/>
        </c:scaling>
        <c:axPos val="l"/>
        <c:majorGridlines/>
        <c:title>
          <c:tx>
            <c:rich>
              <a:bodyPr rot="0" vert="horz"/>
              <a:lstStyle/>
              <a:p>
                <a:pPr>
                  <a:defRPr/>
                </a:pPr>
                <a:r>
                  <a:rPr lang="ru-RU"/>
                  <a:t>т.м3</a:t>
                </a:r>
              </a:p>
            </c:rich>
          </c:tx>
          <c:layout>
            <c:manualLayout>
              <c:xMode val="edge"/>
              <c:yMode val="edge"/>
              <c:x val="1.413553098608788E-2"/>
              <c:y val="5.7741131415176894E-2"/>
            </c:manualLayout>
          </c:layout>
        </c:title>
        <c:numFmt formatCode="#,##0" sourceLinked="0"/>
        <c:tickLblPos val="nextTo"/>
        <c:txPr>
          <a:bodyPr/>
          <a:lstStyle/>
          <a:p>
            <a:pPr>
              <a:defRPr i="1"/>
            </a:pPr>
            <a:endParaRPr lang="ru-RU"/>
          </a:p>
        </c:txPr>
        <c:crossAx val="57936512"/>
        <c:crosses val="autoZero"/>
        <c:crossBetween val="midCat"/>
        <c:majorUnit val="10000"/>
      </c:valAx>
    </c:plotArea>
    <c:plotVisOnly val="1"/>
  </c:chart>
  <c:txPr>
    <a:bodyPr/>
    <a:lstStyle/>
    <a:p>
      <a:pPr>
        <a:defRPr sz="900" b="1">
          <a:latin typeface="Arial" pitchFamily="34" charset="0"/>
          <a:cs typeface="Arial" pitchFamily="34" charset="0"/>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a:pPr>
            <a:r>
              <a:rPr lang="ru-RU"/>
              <a:t>Варіант 1,  2</a:t>
            </a:r>
          </a:p>
        </c:rich>
      </c:tx>
      <c:layout/>
      <c:overlay val="1"/>
    </c:title>
    <c:plotArea>
      <c:layout>
        <c:manualLayout>
          <c:layoutTarget val="inner"/>
          <c:xMode val="edge"/>
          <c:yMode val="edge"/>
          <c:x val="9.689080768313052E-2"/>
          <c:y val="0.13352546517244526"/>
          <c:w val="0.87023353614889698"/>
          <c:h val="0.72825308709026559"/>
        </c:manualLayout>
      </c:layout>
      <c:areaChart>
        <c:grouping val="stacked"/>
        <c:ser>
          <c:idx val="0"/>
          <c:order val="0"/>
          <c:tx>
            <c:strRef>
              <c:f>'Диф теб райони  Усього'!$C$25</c:f>
              <c:strCache>
                <c:ptCount val="1"/>
                <c:pt idx="0">
                  <c:v>Виробництво теплової енергії газовими котельнями</c:v>
                </c:pt>
              </c:strCache>
            </c:strRef>
          </c:tx>
          <c:spPr>
            <a:solidFill>
              <a:srgbClr val="00B0F0"/>
            </a:solidFill>
            <a:ln>
              <a:solidFill>
                <a:srgbClr val="00B0F0"/>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Усього'!$AB$28:$AB$46</c:f>
              <c:numCache>
                <c:formatCode>#,##0</c:formatCode>
                <c:ptCount val="19"/>
                <c:pt idx="0">
                  <c:v>824465.83461168851</c:v>
                </c:pt>
                <c:pt idx="1">
                  <c:v>718050.04603068205</c:v>
                </c:pt>
                <c:pt idx="2">
                  <c:v>749968.55324377446</c:v>
                </c:pt>
                <c:pt idx="3">
                  <c:v>708013.00999999896</c:v>
                </c:pt>
                <c:pt idx="4">
                  <c:v>565638.53941176436</c:v>
                </c:pt>
                <c:pt idx="5">
                  <c:v>565638.53941176436</c:v>
                </c:pt>
                <c:pt idx="6">
                  <c:v>443860.57320605498</c:v>
                </c:pt>
                <c:pt idx="7">
                  <c:v>406182.23499228392</c:v>
                </c:pt>
                <c:pt idx="8">
                  <c:v>383339.16815357713</c:v>
                </c:pt>
                <c:pt idx="9">
                  <c:v>361774.91200960532</c:v>
                </c:pt>
                <c:pt idx="10">
                  <c:v>361774.91200960532</c:v>
                </c:pt>
                <c:pt idx="11">
                  <c:v>361774.91200960532</c:v>
                </c:pt>
                <c:pt idx="12">
                  <c:v>361774.91200960532</c:v>
                </c:pt>
                <c:pt idx="13">
                  <c:v>361774.91200960532</c:v>
                </c:pt>
                <c:pt idx="14">
                  <c:v>361774.91200960532</c:v>
                </c:pt>
                <c:pt idx="15">
                  <c:v>361774.91200960532</c:v>
                </c:pt>
                <c:pt idx="16">
                  <c:v>361774.91200960532</c:v>
                </c:pt>
                <c:pt idx="17">
                  <c:v>361774.91200960532</c:v>
                </c:pt>
                <c:pt idx="18">
                  <c:v>361774.91200960532</c:v>
                </c:pt>
              </c:numCache>
            </c:numRef>
          </c:val>
        </c:ser>
        <c:ser>
          <c:idx val="1"/>
          <c:order val="1"/>
          <c:tx>
            <c:strRef>
              <c:f>'Диф теб райони  Усього'!$I$25</c:f>
              <c:strCache>
                <c:ptCount val="1"/>
                <c:pt idx="0">
                  <c:v>Теплова енергія від ТЕЦ</c:v>
                </c:pt>
              </c:strCache>
            </c:strRef>
          </c:tx>
          <c:spPr>
            <a:solidFill>
              <a:schemeClr val="bg1">
                <a:lumMod val="65000"/>
              </a:schemeClr>
            </a:solidFill>
            <a:ln w="25400">
              <a:solidFill>
                <a:schemeClr val="bg1">
                  <a:lumMod val="65000"/>
                </a:schemeClr>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Усього'!$J$28:$J$46</c:f>
              <c:numCache>
                <c:formatCode>General</c:formatCode>
                <c:ptCount val="19"/>
                <c:pt idx="3" formatCode="#,##0">
                  <c:v>29044.329999999958</c:v>
                </c:pt>
                <c:pt idx="4" formatCode="#,##0">
                  <c:v>171418.80058823529</c:v>
                </c:pt>
                <c:pt idx="5" formatCode="#,##0">
                  <c:v>171418.80058823529</c:v>
                </c:pt>
                <c:pt idx="6" formatCode="#,##0">
                  <c:v>256772.64959389798</c:v>
                </c:pt>
                <c:pt idx="7" formatCode="#,##0">
                  <c:v>244386.67424335185</c:v>
                </c:pt>
                <c:pt idx="8" formatCode="#,##0">
                  <c:v>238868.63484037964</c:v>
                </c:pt>
                <c:pt idx="9" formatCode="#,##0">
                  <c:v>231227.39649296273</c:v>
                </c:pt>
                <c:pt idx="10" formatCode="#,##0">
                  <c:v>231227.39649296273</c:v>
                </c:pt>
                <c:pt idx="11" formatCode="#,##0">
                  <c:v>231227.39649296273</c:v>
                </c:pt>
                <c:pt idx="12" formatCode="#,##0">
                  <c:v>231227.39649296273</c:v>
                </c:pt>
                <c:pt idx="13" formatCode="#,##0">
                  <c:v>231227.39649296273</c:v>
                </c:pt>
                <c:pt idx="14" formatCode="#,##0">
                  <c:v>231227.39649296273</c:v>
                </c:pt>
                <c:pt idx="15" formatCode="#,##0">
                  <c:v>231227.39649296273</c:v>
                </c:pt>
                <c:pt idx="16" formatCode="#,##0">
                  <c:v>231227.39649296273</c:v>
                </c:pt>
                <c:pt idx="17" formatCode="#,##0">
                  <c:v>231227.39649296273</c:v>
                </c:pt>
                <c:pt idx="18" formatCode="#,##0">
                  <c:v>231227.39649296273</c:v>
                </c:pt>
              </c:numCache>
            </c:numRef>
          </c:val>
        </c:ser>
        <c:ser>
          <c:idx val="2"/>
          <c:order val="2"/>
          <c:tx>
            <c:strRef>
              <c:f>'Диф теб райони  Усього'!$Z$26</c:f>
              <c:strCache>
                <c:ptCount val="1"/>
                <c:pt idx="0">
                  <c:v>Економія</c:v>
                </c:pt>
              </c:strCache>
            </c:strRef>
          </c:tx>
          <c:spPr>
            <a:solidFill>
              <a:srgbClr val="CC3300"/>
            </a:solidFill>
            <a:ln w="25400">
              <a:solidFill>
                <a:srgbClr val="FF0000"/>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Усього'!$Z$28:$Z$46</c:f>
              <c:numCache>
                <c:formatCode>#,##0</c:formatCode>
                <c:ptCount val="19"/>
                <c:pt idx="0">
                  <c:v>0</c:v>
                </c:pt>
                <c:pt idx="1">
                  <c:v>0</c:v>
                </c:pt>
                <c:pt idx="2">
                  <c:v>0</c:v>
                </c:pt>
                <c:pt idx="3">
                  <c:v>0</c:v>
                </c:pt>
                <c:pt idx="4">
                  <c:v>0</c:v>
                </c:pt>
                <c:pt idx="5">
                  <c:v>0</c:v>
                </c:pt>
                <c:pt idx="6">
                  <c:v>36424.117200046989</c:v>
                </c:pt>
                <c:pt idx="7">
                  <c:v>80090.526707083729</c:v>
                </c:pt>
                <c:pt idx="8">
                  <c:v>102053.72889148207</c:v>
                </c:pt>
                <c:pt idx="9">
                  <c:v>131259.22338287038</c:v>
                </c:pt>
                <c:pt idx="10">
                  <c:v>131259.22338287038</c:v>
                </c:pt>
                <c:pt idx="11">
                  <c:v>131259.22338287038</c:v>
                </c:pt>
                <c:pt idx="12">
                  <c:v>131259.22338287038</c:v>
                </c:pt>
                <c:pt idx="13">
                  <c:v>131259.22338287038</c:v>
                </c:pt>
                <c:pt idx="14">
                  <c:v>131259.22338287038</c:v>
                </c:pt>
                <c:pt idx="15">
                  <c:v>131259.22338287038</c:v>
                </c:pt>
                <c:pt idx="16">
                  <c:v>131259.22338287038</c:v>
                </c:pt>
                <c:pt idx="17">
                  <c:v>131259.22338287038</c:v>
                </c:pt>
                <c:pt idx="18">
                  <c:v>131259.22338287038</c:v>
                </c:pt>
              </c:numCache>
            </c:numRef>
          </c:val>
        </c:ser>
        <c:ser>
          <c:idx val="3"/>
          <c:order val="3"/>
          <c:tx>
            <c:strRef>
              <c:f>'Диф теб райони  Усього'!$AA$26</c:f>
              <c:strCache>
                <c:ptCount val="1"/>
                <c:pt idx="0">
                  <c:v>Теплонасосні пункти для б/с</c:v>
                </c:pt>
              </c:strCache>
            </c:strRef>
          </c:tx>
          <c:spPr>
            <a:solidFill>
              <a:srgbClr val="009900"/>
            </a:solidFill>
            <a:ln w="25400">
              <a:solidFill>
                <a:srgbClr val="009900"/>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Усього'!$AA$28:$AA$46</c:f>
              <c:numCache>
                <c:formatCode>General</c:formatCode>
                <c:ptCount val="19"/>
                <c:pt idx="0">
                  <c:v>0</c:v>
                </c:pt>
                <c:pt idx="1">
                  <c:v>0</c:v>
                </c:pt>
                <c:pt idx="2">
                  <c:v>0</c:v>
                </c:pt>
                <c:pt idx="3">
                  <c:v>0</c:v>
                </c:pt>
                <c:pt idx="4">
                  <c:v>0</c:v>
                </c:pt>
                <c:pt idx="5">
                  <c:v>0</c:v>
                </c:pt>
                <c:pt idx="6">
                  <c:v>0</c:v>
                </c:pt>
                <c:pt idx="7">
                  <c:v>6397.9040572804934</c:v>
                </c:pt>
                <c:pt idx="8">
                  <c:v>12795.808114560985</c:v>
                </c:pt>
                <c:pt idx="9">
                  <c:v>12795.808114560985</c:v>
                </c:pt>
                <c:pt idx="10">
                  <c:v>12795.808114560985</c:v>
                </c:pt>
                <c:pt idx="11">
                  <c:v>12795.808114560985</c:v>
                </c:pt>
                <c:pt idx="12">
                  <c:v>12795.808114560985</c:v>
                </c:pt>
                <c:pt idx="13">
                  <c:v>12795.808114560985</c:v>
                </c:pt>
                <c:pt idx="14">
                  <c:v>12795.808114560985</c:v>
                </c:pt>
                <c:pt idx="15">
                  <c:v>12795.808114560985</c:v>
                </c:pt>
                <c:pt idx="16">
                  <c:v>12795.808114560985</c:v>
                </c:pt>
                <c:pt idx="17">
                  <c:v>12795.808114560985</c:v>
                </c:pt>
                <c:pt idx="18">
                  <c:v>12795.808114560985</c:v>
                </c:pt>
              </c:numCache>
            </c:numRef>
          </c:val>
        </c:ser>
        <c:axId val="57986048"/>
        <c:axId val="44172032"/>
      </c:areaChart>
      <c:catAx>
        <c:axId val="57986048"/>
        <c:scaling>
          <c:orientation val="minMax"/>
        </c:scaling>
        <c:axPos val="b"/>
        <c:numFmt formatCode="General" sourceLinked="1"/>
        <c:tickLblPos val="nextTo"/>
        <c:txPr>
          <a:bodyPr rot="-540000"/>
          <a:lstStyle/>
          <a:p>
            <a:pPr>
              <a:defRPr/>
            </a:pPr>
            <a:endParaRPr lang="ru-RU"/>
          </a:p>
        </c:txPr>
        <c:crossAx val="44172032"/>
        <c:crosses val="autoZero"/>
        <c:auto val="1"/>
        <c:lblAlgn val="ctr"/>
        <c:lblOffset val="100"/>
      </c:catAx>
      <c:valAx>
        <c:axId val="44172032"/>
        <c:scaling>
          <c:orientation val="minMax"/>
        </c:scaling>
        <c:axPos val="l"/>
        <c:majorGridlines/>
        <c:title>
          <c:tx>
            <c:rich>
              <a:bodyPr rot="0" vert="horz"/>
              <a:lstStyle/>
              <a:p>
                <a:pPr>
                  <a:defRPr/>
                </a:pPr>
                <a:r>
                  <a:rPr lang="ru-RU"/>
                  <a:t>Гкал</a:t>
                </a:r>
              </a:p>
            </c:rich>
          </c:tx>
          <c:layout>
            <c:manualLayout>
              <c:xMode val="edge"/>
              <c:yMode val="edge"/>
              <c:x val="2.7020251729897402E-2"/>
              <c:y val="3.9241554982618332E-2"/>
            </c:manualLayout>
          </c:layout>
        </c:title>
        <c:numFmt formatCode="#,##0" sourceLinked="1"/>
        <c:tickLblPos val="nextTo"/>
        <c:crossAx val="57986048"/>
        <c:crosses val="autoZero"/>
        <c:crossBetween val="midCat"/>
      </c:valAx>
    </c:plotArea>
    <c:plotVisOnly val="1"/>
  </c:chart>
  <c:txPr>
    <a:bodyPr/>
    <a:lstStyle/>
    <a:p>
      <a:pPr>
        <a:defRPr sz="900" b="1">
          <a:latin typeface="Arial" pitchFamily="34" charset="0"/>
          <a:cs typeface="Arial" pitchFamily="34"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a:pPr>
            <a:r>
              <a:rPr lang="ru-RU"/>
              <a:t>Варіант 3</a:t>
            </a:r>
          </a:p>
        </c:rich>
      </c:tx>
      <c:layout/>
      <c:overlay val="1"/>
    </c:title>
    <c:plotArea>
      <c:layout>
        <c:manualLayout>
          <c:layoutTarget val="inner"/>
          <c:xMode val="edge"/>
          <c:yMode val="edge"/>
          <c:x val="9.689080768313052E-2"/>
          <c:y val="0.13795869855890674"/>
          <c:w val="0.87023353614889565"/>
          <c:h val="0.72381980554318093"/>
        </c:manualLayout>
      </c:layout>
      <c:areaChart>
        <c:grouping val="stacked"/>
        <c:ser>
          <c:idx val="0"/>
          <c:order val="0"/>
          <c:tx>
            <c:strRef>
              <c:f>'Диф теб райони  Усього'!$C$25</c:f>
              <c:strCache>
                <c:ptCount val="1"/>
                <c:pt idx="0">
                  <c:v>Виробництво теплової енергії газовими котельнями</c:v>
                </c:pt>
              </c:strCache>
            </c:strRef>
          </c:tx>
          <c:spPr>
            <a:solidFill>
              <a:srgbClr val="00B0F0"/>
            </a:solidFill>
            <a:ln>
              <a:solidFill>
                <a:srgbClr val="00B0F0"/>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Усього'!$AB$28:$AB$46</c:f>
              <c:numCache>
                <c:formatCode>#,##0</c:formatCode>
                <c:ptCount val="19"/>
                <c:pt idx="0">
                  <c:v>824465.83461168851</c:v>
                </c:pt>
                <c:pt idx="1">
                  <c:v>718050.04603068205</c:v>
                </c:pt>
                <c:pt idx="2">
                  <c:v>749968.55324377446</c:v>
                </c:pt>
                <c:pt idx="3">
                  <c:v>708013.00999999896</c:v>
                </c:pt>
                <c:pt idx="4">
                  <c:v>679538.11588235293</c:v>
                </c:pt>
                <c:pt idx="5">
                  <c:v>565638.53941176436</c:v>
                </c:pt>
                <c:pt idx="6">
                  <c:v>455298.57320605492</c:v>
                </c:pt>
                <c:pt idx="7">
                  <c:v>373087.8349922839</c:v>
                </c:pt>
                <c:pt idx="8">
                  <c:v>296915.41815357725</c:v>
                </c:pt>
                <c:pt idx="9">
                  <c:v>288556.41200960532</c:v>
                </c:pt>
                <c:pt idx="10">
                  <c:v>288556.41200960532</c:v>
                </c:pt>
                <c:pt idx="11">
                  <c:v>288556.41200960532</c:v>
                </c:pt>
                <c:pt idx="12">
                  <c:v>288556.41200960532</c:v>
                </c:pt>
                <c:pt idx="13">
                  <c:v>288556.41200960532</c:v>
                </c:pt>
                <c:pt idx="14">
                  <c:v>288556.41200960532</c:v>
                </c:pt>
                <c:pt idx="15">
                  <c:v>288556.41200960532</c:v>
                </c:pt>
                <c:pt idx="16">
                  <c:v>288556.41200960532</c:v>
                </c:pt>
                <c:pt idx="17">
                  <c:v>288556.41200960532</c:v>
                </c:pt>
                <c:pt idx="18">
                  <c:v>288556.41200960532</c:v>
                </c:pt>
              </c:numCache>
            </c:numRef>
          </c:val>
        </c:ser>
        <c:ser>
          <c:idx val="1"/>
          <c:order val="1"/>
          <c:tx>
            <c:strRef>
              <c:f>'Диф теб райони  Усього'!$I$25</c:f>
              <c:strCache>
                <c:ptCount val="1"/>
                <c:pt idx="0">
                  <c:v>Теплова енергія від ТЕЦ</c:v>
                </c:pt>
              </c:strCache>
            </c:strRef>
          </c:tx>
          <c:spPr>
            <a:solidFill>
              <a:schemeClr val="bg1">
                <a:lumMod val="65000"/>
              </a:schemeClr>
            </a:solidFill>
            <a:ln w="25400">
              <a:solidFill>
                <a:schemeClr val="bg1">
                  <a:lumMod val="65000"/>
                </a:schemeClr>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Усього'!$J$28:$J$46</c:f>
              <c:numCache>
                <c:formatCode>General</c:formatCode>
                <c:ptCount val="19"/>
                <c:pt idx="3" formatCode="#,##0">
                  <c:v>29044.329999999958</c:v>
                </c:pt>
                <c:pt idx="4" formatCode="#,##0">
                  <c:v>57519.224117647056</c:v>
                </c:pt>
                <c:pt idx="5" formatCode="#,##0">
                  <c:v>171418.80058823529</c:v>
                </c:pt>
                <c:pt idx="6" formatCode="#,##0">
                  <c:v>253426.14959389798</c:v>
                </c:pt>
                <c:pt idx="7" formatCode="#,##0">
                  <c:v>236573.65424335178</c:v>
                </c:pt>
                <c:pt idx="8" formatCode="#,##0">
                  <c:v>229375.58484037963</c:v>
                </c:pt>
                <c:pt idx="9" formatCode="#,##0">
                  <c:v>218934.29649296298</c:v>
                </c:pt>
                <c:pt idx="10" formatCode="#,##0">
                  <c:v>218934.29649296298</c:v>
                </c:pt>
                <c:pt idx="11" formatCode="#,##0">
                  <c:v>218934.29649296298</c:v>
                </c:pt>
                <c:pt idx="12" formatCode="#,##0">
                  <c:v>218934.29649296298</c:v>
                </c:pt>
                <c:pt idx="13" formatCode="#,##0">
                  <c:v>218934.29649296298</c:v>
                </c:pt>
                <c:pt idx="14" formatCode="#,##0">
                  <c:v>218934.29649296298</c:v>
                </c:pt>
                <c:pt idx="15" formatCode="#,##0">
                  <c:v>218934.29649296298</c:v>
                </c:pt>
                <c:pt idx="16" formatCode="#,##0">
                  <c:v>218934.29649296298</c:v>
                </c:pt>
                <c:pt idx="17" formatCode="#,##0">
                  <c:v>218934.29649296298</c:v>
                </c:pt>
                <c:pt idx="18" formatCode="#,##0">
                  <c:v>218934.29649296298</c:v>
                </c:pt>
              </c:numCache>
            </c:numRef>
          </c:val>
        </c:ser>
        <c:ser>
          <c:idx val="2"/>
          <c:order val="2"/>
          <c:tx>
            <c:strRef>
              <c:f>'Диф теб райони  Усього'!$AA$26</c:f>
              <c:strCache>
                <c:ptCount val="1"/>
                <c:pt idx="0">
                  <c:v>Теплонасосні пункти для б/с</c:v>
                </c:pt>
              </c:strCache>
            </c:strRef>
          </c:tx>
          <c:spPr>
            <a:solidFill>
              <a:srgbClr val="009900"/>
            </a:solidFill>
            <a:ln w="25400">
              <a:solidFill>
                <a:srgbClr val="009900"/>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Усього'!$AA$28:$AA$46</c:f>
              <c:numCache>
                <c:formatCode>General</c:formatCode>
                <c:ptCount val="19"/>
                <c:pt idx="0">
                  <c:v>0</c:v>
                </c:pt>
                <c:pt idx="1">
                  <c:v>0</c:v>
                </c:pt>
                <c:pt idx="2">
                  <c:v>0</c:v>
                </c:pt>
                <c:pt idx="3">
                  <c:v>0</c:v>
                </c:pt>
                <c:pt idx="4">
                  <c:v>0</c:v>
                </c:pt>
                <c:pt idx="5">
                  <c:v>0</c:v>
                </c:pt>
                <c:pt idx="6">
                  <c:v>0</c:v>
                </c:pt>
                <c:pt idx="7">
                  <c:v>6397.9040572804934</c:v>
                </c:pt>
                <c:pt idx="8">
                  <c:v>12795.808114560985</c:v>
                </c:pt>
                <c:pt idx="9">
                  <c:v>12795.808114560985</c:v>
                </c:pt>
                <c:pt idx="10">
                  <c:v>12795.808114560985</c:v>
                </c:pt>
                <c:pt idx="11">
                  <c:v>12795.808114560985</c:v>
                </c:pt>
                <c:pt idx="12">
                  <c:v>12795.808114560985</c:v>
                </c:pt>
                <c:pt idx="13">
                  <c:v>12795.808114560985</c:v>
                </c:pt>
                <c:pt idx="14">
                  <c:v>12795.808114560985</c:v>
                </c:pt>
                <c:pt idx="15">
                  <c:v>12795.808114560985</c:v>
                </c:pt>
                <c:pt idx="16">
                  <c:v>12795.808114560985</c:v>
                </c:pt>
                <c:pt idx="17">
                  <c:v>12795.808114560985</c:v>
                </c:pt>
                <c:pt idx="18">
                  <c:v>12795.808114560985</c:v>
                </c:pt>
              </c:numCache>
            </c:numRef>
          </c:val>
        </c:ser>
        <c:ser>
          <c:idx val="3"/>
          <c:order val="3"/>
          <c:tx>
            <c:strRef>
              <c:f>'Диф теб райони  Усього'!$AC$26</c:f>
              <c:strCache>
                <c:ptCount val="1"/>
                <c:pt idx="0">
                  <c:v>ТН та геліоколектори для ГВП в ж/ф</c:v>
                </c:pt>
              </c:strCache>
            </c:strRef>
          </c:tx>
          <c:spPr>
            <a:solidFill>
              <a:srgbClr val="99FFCC"/>
            </a:solidFill>
            <a:ln w="25400">
              <a:solidFill>
                <a:srgbClr val="99FFCC"/>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Усього'!$AC$28:$AC$46</c:f>
              <c:numCache>
                <c:formatCode>General</c:formatCode>
                <c:ptCount val="19"/>
                <c:pt idx="0">
                  <c:v>0</c:v>
                </c:pt>
                <c:pt idx="1">
                  <c:v>0</c:v>
                </c:pt>
                <c:pt idx="2">
                  <c:v>0</c:v>
                </c:pt>
                <c:pt idx="3">
                  <c:v>0</c:v>
                </c:pt>
                <c:pt idx="4">
                  <c:v>0</c:v>
                </c:pt>
                <c:pt idx="5">
                  <c:v>0</c:v>
                </c:pt>
                <c:pt idx="6">
                  <c:v>0</c:v>
                </c:pt>
                <c:pt idx="7">
                  <c:v>61252.5</c:v>
                </c:pt>
                <c:pt idx="8">
                  <c:v>122505</c:v>
                </c:pt>
                <c:pt idx="9">
                  <c:v>122505</c:v>
                </c:pt>
                <c:pt idx="10">
                  <c:v>122505</c:v>
                </c:pt>
                <c:pt idx="11">
                  <c:v>122505</c:v>
                </c:pt>
                <c:pt idx="12">
                  <c:v>122505</c:v>
                </c:pt>
                <c:pt idx="13">
                  <c:v>122505</c:v>
                </c:pt>
                <c:pt idx="14">
                  <c:v>122505</c:v>
                </c:pt>
                <c:pt idx="15">
                  <c:v>122505</c:v>
                </c:pt>
                <c:pt idx="16">
                  <c:v>122505</c:v>
                </c:pt>
                <c:pt idx="17">
                  <c:v>122505</c:v>
                </c:pt>
                <c:pt idx="18">
                  <c:v>122505</c:v>
                </c:pt>
              </c:numCache>
            </c:numRef>
          </c:val>
        </c:ser>
        <c:ser>
          <c:idx val="4"/>
          <c:order val="4"/>
          <c:tx>
            <c:strRef>
              <c:f>'Диф теб райони  Усього'!$Z$26</c:f>
              <c:strCache>
                <c:ptCount val="1"/>
                <c:pt idx="0">
                  <c:v>Економія</c:v>
                </c:pt>
              </c:strCache>
            </c:strRef>
          </c:tx>
          <c:spPr>
            <a:solidFill>
              <a:srgbClr val="FF0000"/>
            </a:solidFill>
            <a:ln w="25400">
              <a:solidFill>
                <a:srgbClr val="FF0000"/>
              </a:solidFill>
            </a:ln>
          </c:spPr>
          <c:cat>
            <c:numRef>
              <c:f>'Диф теб райони  Усього'!$A$28:$A$46</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райони  Усього'!$Z$28:$Z$46</c:f>
              <c:numCache>
                <c:formatCode>#,##0</c:formatCode>
                <c:ptCount val="19"/>
                <c:pt idx="0">
                  <c:v>0</c:v>
                </c:pt>
                <c:pt idx="1">
                  <c:v>0</c:v>
                </c:pt>
                <c:pt idx="2">
                  <c:v>0</c:v>
                </c:pt>
                <c:pt idx="3">
                  <c:v>0</c:v>
                </c:pt>
                <c:pt idx="4">
                  <c:v>0</c:v>
                </c:pt>
                <c:pt idx="5">
                  <c:v>0</c:v>
                </c:pt>
                <c:pt idx="6">
                  <c:v>28332.617200046854</c:v>
                </c:pt>
                <c:pt idx="7">
                  <c:v>59745.446707083735</c:v>
                </c:pt>
                <c:pt idx="8">
                  <c:v>75465.528891482099</c:v>
                </c:pt>
                <c:pt idx="9">
                  <c:v>94265.823382870381</c:v>
                </c:pt>
                <c:pt idx="10">
                  <c:v>94265.823382870381</c:v>
                </c:pt>
                <c:pt idx="11">
                  <c:v>94265.823382870381</c:v>
                </c:pt>
                <c:pt idx="12">
                  <c:v>94265.823382870381</c:v>
                </c:pt>
                <c:pt idx="13">
                  <c:v>94265.823382870381</c:v>
                </c:pt>
                <c:pt idx="14">
                  <c:v>94265.823382870381</c:v>
                </c:pt>
                <c:pt idx="15">
                  <c:v>94265.823382870381</c:v>
                </c:pt>
                <c:pt idx="16">
                  <c:v>94265.823382870381</c:v>
                </c:pt>
                <c:pt idx="17">
                  <c:v>94265.823382870381</c:v>
                </c:pt>
                <c:pt idx="18">
                  <c:v>94265.823382870381</c:v>
                </c:pt>
              </c:numCache>
            </c:numRef>
          </c:val>
        </c:ser>
        <c:axId val="44199296"/>
        <c:axId val="44209280"/>
      </c:areaChart>
      <c:catAx>
        <c:axId val="44199296"/>
        <c:scaling>
          <c:orientation val="minMax"/>
        </c:scaling>
        <c:axPos val="b"/>
        <c:numFmt formatCode="General" sourceLinked="1"/>
        <c:tickLblPos val="nextTo"/>
        <c:txPr>
          <a:bodyPr rot="-540000"/>
          <a:lstStyle/>
          <a:p>
            <a:pPr>
              <a:defRPr/>
            </a:pPr>
            <a:endParaRPr lang="ru-RU"/>
          </a:p>
        </c:txPr>
        <c:crossAx val="44209280"/>
        <c:crosses val="autoZero"/>
        <c:auto val="1"/>
        <c:lblAlgn val="ctr"/>
        <c:lblOffset val="100"/>
      </c:catAx>
      <c:valAx>
        <c:axId val="44209280"/>
        <c:scaling>
          <c:orientation val="minMax"/>
        </c:scaling>
        <c:axPos val="l"/>
        <c:majorGridlines/>
        <c:title>
          <c:tx>
            <c:rich>
              <a:bodyPr rot="0" vert="horz"/>
              <a:lstStyle/>
              <a:p>
                <a:pPr>
                  <a:defRPr/>
                </a:pPr>
                <a:r>
                  <a:rPr lang="ru-RU"/>
                  <a:t>Гкал</a:t>
                </a:r>
              </a:p>
            </c:rich>
          </c:tx>
          <c:layout>
            <c:manualLayout>
              <c:xMode val="edge"/>
              <c:yMode val="edge"/>
              <c:x val="2.7020251729897402E-2"/>
              <c:y val="3.9241554982618332E-2"/>
            </c:manualLayout>
          </c:layout>
        </c:title>
        <c:numFmt formatCode="#,##0" sourceLinked="1"/>
        <c:tickLblPos val="nextTo"/>
        <c:crossAx val="44199296"/>
        <c:crosses val="autoZero"/>
        <c:crossBetween val="midCat"/>
      </c:valAx>
    </c:plotArea>
    <c:plotVisOnly val="1"/>
  </c:chart>
  <c:txPr>
    <a:bodyPr/>
    <a:lstStyle/>
    <a:p>
      <a:pPr>
        <a:defRPr sz="900" b="1">
          <a:latin typeface="Arial" pitchFamily="34" charset="0"/>
          <a:cs typeface="Arial" pitchFamily="34" charset="0"/>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a:pPr>
            <a:r>
              <a:rPr lang="ru-RU"/>
              <a:t>Варіант 1,  2</a:t>
            </a:r>
          </a:p>
        </c:rich>
      </c:tx>
      <c:layout/>
      <c:overlay val="1"/>
    </c:title>
    <c:plotArea>
      <c:layout>
        <c:manualLayout>
          <c:layoutTarget val="inner"/>
          <c:xMode val="edge"/>
          <c:yMode val="edge"/>
          <c:x val="0.1273372850865552"/>
          <c:y val="0.19224385555986251"/>
          <c:w val="0.8355126957444925"/>
          <c:h val="0.67354249296046365"/>
        </c:manualLayout>
      </c:layout>
      <c:areaChart>
        <c:grouping val="stacked"/>
        <c:ser>
          <c:idx val="0"/>
          <c:order val="0"/>
          <c:tx>
            <c:strRef>
              <c:f>'Диф теб  вартість'!$B$1</c:f>
              <c:strCache>
                <c:ptCount val="1"/>
                <c:pt idx="0">
                  <c:v>Платежі за газ</c:v>
                </c:pt>
              </c:strCache>
            </c:strRef>
          </c:tx>
          <c:spPr>
            <a:solidFill>
              <a:srgbClr val="00B0F0"/>
            </a:solidFill>
            <a:ln>
              <a:solidFill>
                <a:srgbClr val="00B0F0"/>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вартість'!$F$5:$F$23</c:f>
              <c:numCache>
                <c:formatCode>#,##0</c:formatCode>
                <c:ptCount val="19"/>
                <c:pt idx="0">
                  <c:v>73798.103906621283</c:v>
                </c:pt>
                <c:pt idx="1">
                  <c:v>73733.388348354405</c:v>
                </c:pt>
                <c:pt idx="2">
                  <c:v>99988.87551027062</c:v>
                </c:pt>
                <c:pt idx="3">
                  <c:v>115132.20141343008</c:v>
                </c:pt>
                <c:pt idx="4">
                  <c:v>115021.5707773645</c:v>
                </c:pt>
                <c:pt idx="5">
                  <c:v>181571.04318817623</c:v>
                </c:pt>
                <c:pt idx="6">
                  <c:v>180959.75634209078</c:v>
                </c:pt>
                <c:pt idx="7">
                  <c:v>206201.20759049169</c:v>
                </c:pt>
                <c:pt idx="8">
                  <c:v>227299.32634170371</c:v>
                </c:pt>
                <c:pt idx="9">
                  <c:v>232462.63570972317</c:v>
                </c:pt>
                <c:pt idx="10">
                  <c:v>254571.02919686082</c:v>
                </c:pt>
                <c:pt idx="11">
                  <c:v>272710.6516081575</c:v>
                </c:pt>
                <c:pt idx="12">
                  <c:v>286339.97775589314</c:v>
                </c:pt>
                <c:pt idx="13">
                  <c:v>300664.42436289531</c:v>
                </c:pt>
                <c:pt idx="14">
                  <c:v>315683.99142916122</c:v>
                </c:pt>
                <c:pt idx="15">
                  <c:v>331473.15614675614</c:v>
                </c:pt>
                <c:pt idx="16">
                  <c:v>348031.7606772483</c:v>
                </c:pt>
                <c:pt idx="17">
                  <c:v>365417.54345404089</c:v>
                </c:pt>
                <c:pt idx="18">
                  <c:v>383671.82582458685</c:v>
                </c:pt>
              </c:numCache>
            </c:numRef>
          </c:val>
        </c:ser>
        <c:ser>
          <c:idx val="1"/>
          <c:order val="1"/>
          <c:tx>
            <c:strRef>
              <c:f>'Диф теб  вартість'!$AR$3</c:f>
              <c:strCache>
                <c:ptCount val="1"/>
                <c:pt idx="0">
                  <c:v>Платежі за теплову енергію від ТЕЦ</c:v>
                </c:pt>
              </c:strCache>
            </c:strRef>
          </c:tx>
          <c:spPr>
            <a:solidFill>
              <a:schemeClr val="bg1">
                <a:lumMod val="75000"/>
              </a:schemeClr>
            </a:solidFill>
            <a:ln w="25400">
              <a:solidFill>
                <a:schemeClr val="bg1">
                  <a:lumMod val="75000"/>
                </a:schemeClr>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вартість'!$AR$5:$AR$23</c:f>
              <c:numCache>
                <c:formatCode>#,##0</c:formatCode>
                <c:ptCount val="19"/>
                <c:pt idx="0">
                  <c:v>0</c:v>
                </c:pt>
                <c:pt idx="1">
                  <c:v>0</c:v>
                </c:pt>
                <c:pt idx="2">
                  <c:v>0</c:v>
                </c:pt>
                <c:pt idx="3">
                  <c:v>4547.3229124603122</c:v>
                </c:pt>
                <c:pt idx="4">
                  <c:v>29521.642986025516</c:v>
                </c:pt>
                <c:pt idx="5">
                  <c:v>44282.464479038288</c:v>
                </c:pt>
                <c:pt idx="6">
                  <c:v>87102.245531660388</c:v>
                </c:pt>
                <c:pt idx="7">
                  <c:v>107770.88829265693</c:v>
                </c:pt>
                <c:pt idx="8">
                  <c:v>122191.51739094741</c:v>
                </c:pt>
                <c:pt idx="9">
                  <c:v>128336.726618396</c:v>
                </c:pt>
                <c:pt idx="10">
                  <c:v>139373.68510757797</c:v>
                </c:pt>
                <c:pt idx="11">
                  <c:v>148432.97463957052</c:v>
                </c:pt>
                <c:pt idx="12">
                  <c:v>155854.62337154904</c:v>
                </c:pt>
                <c:pt idx="13">
                  <c:v>163647.35454012602</c:v>
                </c:pt>
                <c:pt idx="14">
                  <c:v>171829.72226713283</c:v>
                </c:pt>
                <c:pt idx="15">
                  <c:v>180421.20838048978</c:v>
                </c:pt>
                <c:pt idx="16">
                  <c:v>189442.26879951401</c:v>
                </c:pt>
                <c:pt idx="17">
                  <c:v>198914.38223948961</c:v>
                </c:pt>
                <c:pt idx="18">
                  <c:v>208860.10135146414</c:v>
                </c:pt>
              </c:numCache>
            </c:numRef>
          </c:val>
        </c:ser>
        <c:ser>
          <c:idx val="2"/>
          <c:order val="2"/>
          <c:tx>
            <c:strRef>
              <c:f>'Диф теб  вартість'!$AM$3</c:f>
              <c:strCache>
                <c:ptCount val="1"/>
                <c:pt idx="0">
                  <c:v>Платежі за електроенергію</c:v>
                </c:pt>
              </c:strCache>
            </c:strRef>
          </c:tx>
          <c:spPr>
            <a:solidFill>
              <a:srgbClr val="FFFF00"/>
            </a:solidFill>
            <a:ln w="25400">
              <a:solidFill>
                <a:srgbClr val="FFFF00"/>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вартість'!$AM$5:$AM$23</c:f>
              <c:numCache>
                <c:formatCode>#,##0</c:formatCode>
                <c:ptCount val="19"/>
                <c:pt idx="0">
                  <c:v>8957.8576175999751</c:v>
                </c:pt>
                <c:pt idx="1">
                  <c:v>12835.1980184</c:v>
                </c:pt>
                <c:pt idx="2">
                  <c:v>14777.7026666</c:v>
                </c:pt>
                <c:pt idx="3">
                  <c:v>10040.84599509998</c:v>
                </c:pt>
                <c:pt idx="4">
                  <c:v>12691.469655599993</c:v>
                </c:pt>
                <c:pt idx="5">
                  <c:v>11712.370103939978</c:v>
                </c:pt>
                <c:pt idx="6">
                  <c:v>6555.4386419628781</c:v>
                </c:pt>
                <c:pt idx="7">
                  <c:v>9056.0606132670528</c:v>
                </c:pt>
                <c:pt idx="8">
                  <c:v>12865.176125174663</c:v>
                </c:pt>
                <c:pt idx="9">
                  <c:v>13505.370172695246</c:v>
                </c:pt>
                <c:pt idx="10">
                  <c:v>14179.617095083981</c:v>
                </c:pt>
                <c:pt idx="11">
                  <c:v>14887.916892340822</c:v>
                </c:pt>
                <c:pt idx="12">
                  <c:v>15637.080139439375</c:v>
                </c:pt>
                <c:pt idx="13">
                  <c:v>16413.485686432468</c:v>
                </c:pt>
                <c:pt idx="14">
                  <c:v>17237.565258240906</c:v>
                </c:pt>
                <c:pt idx="15">
                  <c:v>18095.69770491746</c:v>
                </c:pt>
                <c:pt idx="16">
                  <c:v>19004.236884293063</c:v>
                </c:pt>
                <c:pt idx="17">
                  <c:v>19958.391516242918</c:v>
                </c:pt>
                <c:pt idx="18">
                  <c:v>20960.451837182962</c:v>
                </c:pt>
              </c:numCache>
            </c:numRef>
          </c:val>
        </c:ser>
        <c:ser>
          <c:idx val="4"/>
          <c:order val="3"/>
          <c:tx>
            <c:strRef>
              <c:f>'Диф теб  вартість'!$AW$3</c:f>
              <c:strCache>
                <c:ptCount val="1"/>
                <c:pt idx="0">
                  <c:v>Економія </c:v>
                </c:pt>
              </c:strCache>
            </c:strRef>
          </c:tx>
          <c:spPr>
            <a:solidFill>
              <a:srgbClr val="CC3300"/>
            </a:solidFill>
            <a:ln w="25400">
              <a:solidFill>
                <a:srgbClr val="CC3300"/>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вартість'!$AW$5:$AW$23</c:f>
              <c:numCache>
                <c:formatCode>General</c:formatCode>
                <c:ptCount val="19"/>
                <c:pt idx="3" formatCode="#,##0">
                  <c:v>3079.9108002281441</c:v>
                </c:pt>
                <c:pt idx="4" formatCode="#,##0">
                  <c:v>8838.4674403338249</c:v>
                </c:pt>
                <c:pt idx="5" formatCode="#,##0">
                  <c:v>18197.030192202561</c:v>
                </c:pt>
                <c:pt idx="6" formatCode="#,##0">
                  <c:v>49617.324701628095</c:v>
                </c:pt>
                <c:pt idx="7" formatCode="#,##0">
                  <c:v>80654.931392420272</c:v>
                </c:pt>
                <c:pt idx="8" formatCode="#,##0">
                  <c:v>95734.128174300597</c:v>
                </c:pt>
                <c:pt idx="9" formatCode="#,##0">
                  <c:v>102924.14633719683</c:v>
                </c:pt>
                <c:pt idx="10" formatCode="#,##0">
                  <c:v>112264.53022018597</c:v>
                </c:pt>
                <c:pt idx="11" formatCode="#,##0">
                  <c:v>119691.3271787971</c:v>
                </c:pt>
                <c:pt idx="12" formatCode="#,##0">
                  <c:v>125673.49583510101</c:v>
                </c:pt>
                <c:pt idx="13" formatCode="#,##0">
                  <c:v>131960.24550145181</c:v>
                </c:pt>
                <c:pt idx="14" formatCode="#,##0">
                  <c:v>138547.84441347385</c:v>
                </c:pt>
                <c:pt idx="15" formatCode="#,##0">
                  <c:v>145477.20420411511</c:v>
                </c:pt>
                <c:pt idx="16" formatCode="#,##0">
                  <c:v>152739.58405751869</c:v>
                </c:pt>
                <c:pt idx="17" formatCode="#,##0">
                  <c:v>160364.51009585836</c:v>
                </c:pt>
                <c:pt idx="18" formatCode="#,##0">
                  <c:v>168370.0810485871</c:v>
                </c:pt>
              </c:numCache>
            </c:numRef>
          </c:val>
        </c:ser>
        <c:ser>
          <c:idx val="3"/>
          <c:order val="4"/>
          <c:tx>
            <c:strRef>
              <c:f>'Диф теб  вартість'!$AV$3</c:f>
              <c:strCache>
                <c:ptCount val="1"/>
                <c:pt idx="0">
                  <c:v>Економія від термомодернізації та обліку і регулювання </c:v>
                </c:pt>
              </c:strCache>
            </c:strRef>
          </c:tx>
          <c:spPr>
            <a:solidFill>
              <a:srgbClr val="CC99FF"/>
            </a:solidFill>
            <a:ln w="25400">
              <a:solidFill>
                <a:srgbClr val="CC99FF"/>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вартість'!$AV$5:$AV$23</c:f>
              <c:numCache>
                <c:formatCode>General</c:formatCode>
                <c:ptCount val="19"/>
                <c:pt idx="3" formatCode="#,##0">
                  <c:v>0</c:v>
                </c:pt>
                <c:pt idx="4" formatCode="#,##0">
                  <c:v>0</c:v>
                </c:pt>
                <c:pt idx="5" formatCode="#,##0">
                  <c:v>0</c:v>
                </c:pt>
                <c:pt idx="6" formatCode="#,##0">
                  <c:v>12684.372712942422</c:v>
                </c:pt>
                <c:pt idx="7" formatCode="#,##0">
                  <c:v>32406.753237852139</c:v>
                </c:pt>
                <c:pt idx="8" formatCode="#,##0">
                  <c:v>51470.861094461477</c:v>
                </c:pt>
                <c:pt idx="9" formatCode="#,##0">
                  <c:v>77701.632673757049</c:v>
                </c:pt>
                <c:pt idx="10" formatCode="#,##0">
                  <c:v>84165.231382643891</c:v>
                </c:pt>
                <c:pt idx="11" formatCode="#,##0">
                  <c:v>89195.769552652229</c:v>
                </c:pt>
                <c:pt idx="12" formatCode="#,##0">
                  <c:v>93653.528085597733</c:v>
                </c:pt>
                <c:pt idx="13" formatCode="#,##0">
                  <c:v>98338.640423502162</c:v>
                </c:pt>
                <c:pt idx="14" formatCode="#,##0">
                  <c:v>103251.10656636558</c:v>
                </c:pt>
                <c:pt idx="15" formatCode="#,##0">
                  <c:v>108415.28585043357</c:v>
                </c:pt>
                <c:pt idx="16" formatCode="#,##0">
                  <c:v>113831.12665131809</c:v>
                </c:pt>
                <c:pt idx="17" formatCode="#,##0">
                  <c:v>119517.51354125646</c:v>
                </c:pt>
                <c:pt idx="18" formatCode="#,##0">
                  <c:v>125487.96153832205</c:v>
                </c:pt>
              </c:numCache>
            </c:numRef>
          </c:val>
        </c:ser>
        <c:axId val="44335872"/>
        <c:axId val="44337408"/>
      </c:areaChart>
      <c:catAx>
        <c:axId val="44335872"/>
        <c:scaling>
          <c:orientation val="minMax"/>
        </c:scaling>
        <c:axPos val="b"/>
        <c:numFmt formatCode="General" sourceLinked="1"/>
        <c:tickLblPos val="nextTo"/>
        <c:txPr>
          <a:bodyPr rot="-540000"/>
          <a:lstStyle/>
          <a:p>
            <a:pPr>
              <a:defRPr/>
            </a:pPr>
            <a:endParaRPr lang="ru-RU"/>
          </a:p>
        </c:txPr>
        <c:crossAx val="44337408"/>
        <c:crosses val="autoZero"/>
        <c:auto val="1"/>
        <c:lblAlgn val="ctr"/>
        <c:lblOffset val="100"/>
      </c:catAx>
      <c:valAx>
        <c:axId val="44337408"/>
        <c:scaling>
          <c:orientation val="minMax"/>
        </c:scaling>
        <c:axPos val="l"/>
        <c:majorGridlines/>
        <c:title>
          <c:tx>
            <c:rich>
              <a:bodyPr rot="0" vert="horz"/>
              <a:lstStyle/>
              <a:p>
                <a:pPr>
                  <a:defRPr/>
                </a:pPr>
                <a:r>
                  <a:rPr lang="ru-RU"/>
                  <a:t>т.грн</a:t>
                </a:r>
              </a:p>
            </c:rich>
          </c:tx>
          <c:layout>
            <c:manualLayout>
              <c:xMode val="edge"/>
              <c:yMode val="edge"/>
              <c:x val="7.8240865653375347E-2"/>
              <c:y val="5.776223276778774E-2"/>
            </c:manualLayout>
          </c:layout>
        </c:title>
        <c:numFmt formatCode="#,##0" sourceLinked="1"/>
        <c:tickLblPos val="nextTo"/>
        <c:crossAx val="44335872"/>
        <c:crosses val="autoZero"/>
        <c:crossBetween val="midCat"/>
      </c:valAx>
    </c:plotArea>
    <c:plotVisOnly val="1"/>
  </c:chart>
  <c:txPr>
    <a:bodyPr/>
    <a:lstStyle/>
    <a:p>
      <a:pPr>
        <a:defRPr sz="900" b="1">
          <a:latin typeface="Arial" pitchFamily="34" charset="0"/>
          <a:cs typeface="Arial" pitchFamily="34" charset="0"/>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26"/>
  <c:chart>
    <c:title>
      <c:tx>
        <c:rich>
          <a:bodyPr/>
          <a:lstStyle/>
          <a:p>
            <a:pPr>
              <a:defRPr/>
            </a:pPr>
            <a:r>
              <a:rPr lang="ru-RU"/>
              <a:t>Варіант 3</a:t>
            </a:r>
          </a:p>
        </c:rich>
      </c:tx>
      <c:layout/>
      <c:overlay val="1"/>
    </c:title>
    <c:plotArea>
      <c:layout>
        <c:manualLayout>
          <c:layoutTarget val="inner"/>
          <c:xMode val="edge"/>
          <c:yMode val="edge"/>
          <c:x val="7.4141241690583073E-2"/>
          <c:y val="0.16894108014720385"/>
          <c:w val="0.90422842004562509"/>
          <c:h val="0.69701457286935653"/>
        </c:manualLayout>
      </c:layout>
      <c:areaChart>
        <c:grouping val="stacked"/>
        <c:ser>
          <c:idx val="0"/>
          <c:order val="0"/>
          <c:tx>
            <c:strRef>
              <c:f>'Диф теб  вартість'!$B$1</c:f>
              <c:strCache>
                <c:ptCount val="1"/>
                <c:pt idx="0">
                  <c:v>Платежі за газ</c:v>
                </c:pt>
              </c:strCache>
            </c:strRef>
          </c:tx>
          <c:spPr>
            <a:solidFill>
              <a:srgbClr val="00B0F0"/>
            </a:solidFill>
            <a:ln>
              <a:solidFill>
                <a:srgbClr val="00B0F0"/>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вартість'!$F$5:$F$23</c:f>
              <c:numCache>
                <c:formatCode>#,##0</c:formatCode>
                <c:ptCount val="19"/>
                <c:pt idx="0">
                  <c:v>73798.103906621283</c:v>
                </c:pt>
                <c:pt idx="1">
                  <c:v>73733.388348354405</c:v>
                </c:pt>
                <c:pt idx="2">
                  <c:v>99988.87551027062</c:v>
                </c:pt>
                <c:pt idx="3">
                  <c:v>115132.20141343008</c:v>
                </c:pt>
                <c:pt idx="4">
                  <c:v>140329.99639069042</c:v>
                </c:pt>
                <c:pt idx="5">
                  <c:v>181571.04318817623</c:v>
                </c:pt>
                <c:pt idx="6">
                  <c:v>186906.05022858427</c:v>
                </c:pt>
                <c:pt idx="7">
                  <c:v>186384.72851221162</c:v>
                </c:pt>
                <c:pt idx="8">
                  <c:v>149752.30569644703</c:v>
                </c:pt>
                <c:pt idx="9">
                  <c:v>157164.97328102554</c:v>
                </c:pt>
                <c:pt idx="10">
                  <c:v>171648.44875251161</c:v>
                </c:pt>
                <c:pt idx="11">
                  <c:v>183395.37862144655</c:v>
                </c:pt>
                <c:pt idx="12">
                  <c:v>192560.97378422978</c:v>
                </c:pt>
                <c:pt idx="13">
                  <c:v>202194.03099538831</c:v>
                </c:pt>
                <c:pt idx="14">
                  <c:v>212294.55025492169</c:v>
                </c:pt>
                <c:pt idx="15">
                  <c:v>222912.61678229898</c:v>
                </c:pt>
                <c:pt idx="16">
                  <c:v>234048.12443264035</c:v>
                </c:pt>
                <c:pt idx="17">
                  <c:v>245739.90176578832</c:v>
                </c:pt>
                <c:pt idx="18">
                  <c:v>258015.73700386134</c:v>
                </c:pt>
              </c:numCache>
            </c:numRef>
          </c:val>
        </c:ser>
        <c:ser>
          <c:idx val="1"/>
          <c:order val="1"/>
          <c:tx>
            <c:strRef>
              <c:f>'Диф теб  вартість'!$AR$3</c:f>
              <c:strCache>
                <c:ptCount val="1"/>
                <c:pt idx="0">
                  <c:v>Платежі за теплову енергію від ТЕЦ</c:v>
                </c:pt>
              </c:strCache>
            </c:strRef>
          </c:tx>
          <c:spPr>
            <a:solidFill>
              <a:schemeClr val="bg1">
                <a:lumMod val="75000"/>
              </a:schemeClr>
            </a:solidFill>
            <a:ln w="25400">
              <a:solidFill>
                <a:schemeClr val="bg1">
                  <a:lumMod val="75000"/>
                </a:schemeClr>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вартість'!$AR$5:$AR$23</c:f>
              <c:numCache>
                <c:formatCode>#,##0</c:formatCode>
                <c:ptCount val="19"/>
                <c:pt idx="0">
                  <c:v>0</c:v>
                </c:pt>
                <c:pt idx="1">
                  <c:v>0</c:v>
                </c:pt>
                <c:pt idx="2">
                  <c:v>0</c:v>
                </c:pt>
                <c:pt idx="3">
                  <c:v>4547.3229124603122</c:v>
                </c:pt>
                <c:pt idx="4">
                  <c:v>9905.9262660067088</c:v>
                </c:pt>
                <c:pt idx="5">
                  <c:v>44282.464479038288</c:v>
                </c:pt>
                <c:pt idx="6">
                  <c:v>85967.048051973048</c:v>
                </c:pt>
                <c:pt idx="7">
                  <c:v>104325.46268483577</c:v>
                </c:pt>
                <c:pt idx="8">
                  <c:v>117335.41652637246</c:v>
                </c:pt>
                <c:pt idx="9">
                  <c:v>121513.76256689939</c:v>
                </c:pt>
                <c:pt idx="10">
                  <c:v>131963.94614765284</c:v>
                </c:pt>
                <c:pt idx="11">
                  <c:v>140541.60264725031</c:v>
                </c:pt>
                <c:pt idx="12">
                  <c:v>147568.68277961315</c:v>
                </c:pt>
                <c:pt idx="13">
                  <c:v>154947.11691859335</c:v>
                </c:pt>
                <c:pt idx="14">
                  <c:v>162694.47276452306</c:v>
                </c:pt>
                <c:pt idx="15">
                  <c:v>170829.19640274881</c:v>
                </c:pt>
                <c:pt idx="16">
                  <c:v>179370.6562228867</c:v>
                </c:pt>
                <c:pt idx="17">
                  <c:v>188339.18903403098</c:v>
                </c:pt>
                <c:pt idx="18">
                  <c:v>197756.14848573288</c:v>
                </c:pt>
              </c:numCache>
            </c:numRef>
          </c:val>
        </c:ser>
        <c:ser>
          <c:idx val="2"/>
          <c:order val="2"/>
          <c:tx>
            <c:strRef>
              <c:f>'Диф теб  вартість'!$AM$3</c:f>
              <c:strCache>
                <c:ptCount val="1"/>
                <c:pt idx="0">
                  <c:v>Платежі за електроенергію</c:v>
                </c:pt>
              </c:strCache>
            </c:strRef>
          </c:tx>
          <c:spPr>
            <a:solidFill>
              <a:srgbClr val="FFFF00"/>
            </a:solidFill>
            <a:ln w="25400">
              <a:solidFill>
                <a:srgbClr val="FFFF00"/>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вартість'!$AM$5:$AM$23</c:f>
              <c:numCache>
                <c:formatCode>#,##0</c:formatCode>
                <c:ptCount val="19"/>
                <c:pt idx="0">
                  <c:v>8957.8576175999751</c:v>
                </c:pt>
                <c:pt idx="1">
                  <c:v>12835.1980184</c:v>
                </c:pt>
                <c:pt idx="2">
                  <c:v>14777.7026666</c:v>
                </c:pt>
                <c:pt idx="3">
                  <c:v>10040.84599509998</c:v>
                </c:pt>
                <c:pt idx="4">
                  <c:v>12691.469655599993</c:v>
                </c:pt>
                <c:pt idx="5">
                  <c:v>11712.370103939978</c:v>
                </c:pt>
                <c:pt idx="6">
                  <c:v>6768.8025801822241</c:v>
                </c:pt>
                <c:pt idx="7">
                  <c:v>20994.505874992221</c:v>
                </c:pt>
                <c:pt idx="8">
                  <c:v>39769.291103267758</c:v>
                </c:pt>
                <c:pt idx="9">
                  <c:v>41748.281766956185</c:v>
                </c:pt>
                <c:pt idx="10">
                  <c:v>43832.537891479013</c:v>
                </c:pt>
                <c:pt idx="11">
                  <c:v>46022.059476836221</c:v>
                </c:pt>
                <c:pt idx="12">
                  <c:v>48337.899615194947</c:v>
                </c:pt>
                <c:pt idx="13">
                  <c:v>50737.952122221082</c:v>
                </c:pt>
                <c:pt idx="14">
                  <c:v>53285.376274415612</c:v>
                </c:pt>
                <c:pt idx="15">
                  <c:v>55938.065887444602</c:v>
                </c:pt>
                <c:pt idx="16">
                  <c:v>58746.574589677264</c:v>
                </c:pt>
                <c:pt idx="17">
                  <c:v>61696.091405175575</c:v>
                </c:pt>
                <c:pt idx="18">
                  <c:v>64793.695994398098</c:v>
                </c:pt>
              </c:numCache>
            </c:numRef>
          </c:val>
        </c:ser>
        <c:ser>
          <c:idx val="4"/>
          <c:order val="3"/>
          <c:tx>
            <c:strRef>
              <c:f>'Диф теб  вартість'!$AW$3</c:f>
              <c:strCache>
                <c:ptCount val="1"/>
                <c:pt idx="0">
                  <c:v>Економія </c:v>
                </c:pt>
              </c:strCache>
            </c:strRef>
          </c:tx>
          <c:spPr>
            <a:solidFill>
              <a:srgbClr val="CC3300"/>
            </a:solidFill>
            <a:ln w="25400">
              <a:solidFill>
                <a:srgbClr val="CC3300"/>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вартість'!$AW$5:$AW$23</c:f>
              <c:numCache>
                <c:formatCode>General</c:formatCode>
                <c:ptCount val="19"/>
                <c:pt idx="3" formatCode="#,##0">
                  <c:v>3079.9108002281441</c:v>
                </c:pt>
                <c:pt idx="4" formatCode="#,##0">
                  <c:v>3145.7585470266404</c:v>
                </c:pt>
                <c:pt idx="5" formatCode="#,##0">
                  <c:v>18197.030192202561</c:v>
                </c:pt>
                <c:pt idx="6" formatCode="#,##0">
                  <c:v>45303.410495428718</c:v>
                </c:pt>
                <c:pt idx="7" formatCode="#,##0">
                  <c:v>95377.42295971897</c:v>
                </c:pt>
                <c:pt idx="8" formatCode="#,##0">
                  <c:v>158149.72296412231</c:v>
                </c:pt>
                <c:pt idx="9" formatCode="#,##0">
                  <c:v>172302.15314723671</c:v>
                </c:pt>
                <c:pt idx="10" formatCode="#,##0">
                  <c:v>189928.78236353531</c:v>
                </c:pt>
                <c:pt idx="11" formatCode="#,##0">
                  <c:v>203969.80855087368</c:v>
                </c:pt>
                <c:pt idx="12" formatCode="#,##0">
                  <c:v>214153.48451210803</c:v>
                </c:pt>
                <c:pt idx="13" formatCode="#,##0">
                  <c:v>224878.56402802948</c:v>
                </c:pt>
                <c:pt idx="14" formatCode="#,##0">
                  <c:v>236099.57420418147</c:v>
                </c:pt>
                <c:pt idx="15" formatCode="#,##0">
                  <c:v>247916.31147012368</c:v>
                </c:pt>
                <c:pt idx="16" formatCode="#,##0">
                  <c:v>260286.86053842548</c:v>
                </c:pt>
                <c:pt idx="17" formatCode="#,##0">
                  <c:v>273274.67358565528</c:v>
                </c:pt>
                <c:pt idx="18" formatCode="#,##0">
                  <c:v>286910.55062931177</c:v>
                </c:pt>
              </c:numCache>
            </c:numRef>
          </c:val>
        </c:ser>
        <c:ser>
          <c:idx val="3"/>
          <c:order val="4"/>
          <c:tx>
            <c:strRef>
              <c:f>'Диф теб  вартість'!$AV$3</c:f>
              <c:strCache>
                <c:ptCount val="1"/>
                <c:pt idx="0">
                  <c:v>Економія від термомодернізації та обліку і регулювання </c:v>
                </c:pt>
              </c:strCache>
            </c:strRef>
          </c:tx>
          <c:spPr>
            <a:solidFill>
              <a:srgbClr val="CC99FF"/>
            </a:solidFill>
            <a:ln w="25400">
              <a:solidFill>
                <a:srgbClr val="CC99FF"/>
              </a:solidFill>
            </a:ln>
          </c:spPr>
          <c:cat>
            <c:numRef>
              <c:f>'Диф теб  вартість'!$B$5:$B$23</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'Диф теб  вартість'!$AV$5:$AV$23</c:f>
              <c:numCache>
                <c:formatCode>General</c:formatCode>
                <c:ptCount val="19"/>
                <c:pt idx="3" formatCode="#,##0">
                  <c:v>0</c:v>
                </c:pt>
                <c:pt idx="4" formatCode="#,##0">
                  <c:v>0</c:v>
                </c:pt>
                <c:pt idx="5" formatCode="#,##0">
                  <c:v>0</c:v>
                </c:pt>
                <c:pt idx="6" formatCode="#,##0">
                  <c:v>12120.736026456358</c:v>
                </c:pt>
                <c:pt idx="7" formatCode="#,##0">
                  <c:v>29128.360555354851</c:v>
                </c:pt>
                <c:pt idx="8" formatCode="#,##0">
                  <c:v>42937.683792752185</c:v>
                </c:pt>
                <c:pt idx="9" formatCode="#,##0">
                  <c:v>60425.868001274393</c:v>
                </c:pt>
                <c:pt idx="10" formatCode="#,##0">
                  <c:v>65230.2764977025</c:v>
                </c:pt>
                <c:pt idx="11" formatCode="#,##0">
                  <c:v>68894.709219113938</c:v>
                </c:pt>
                <c:pt idx="12" formatCode="#,##0">
                  <c:v>72337.876753141594</c:v>
                </c:pt>
                <c:pt idx="13" formatCode="#,##0">
                  <c:v>75956.652103112341</c:v>
                </c:pt>
                <c:pt idx="14" formatCode="#,##0">
                  <c:v>79751.035269026208</c:v>
                </c:pt>
                <c:pt idx="15" formatCode="#,##0">
                  <c:v>83739.841374019918</c:v>
                </c:pt>
                <c:pt idx="16" formatCode="#,##0">
                  <c:v>87923.030543475979</c:v>
                </c:pt>
                <c:pt idx="17" formatCode="#,##0">
                  <c:v>92315.189199144879</c:v>
                </c:pt>
                <c:pt idx="18" formatCode="#,##0">
                  <c:v>96926.756325350812</c:v>
                </c:pt>
              </c:numCache>
            </c:numRef>
          </c:val>
        </c:ser>
        <c:axId val="44110976"/>
        <c:axId val="44112512"/>
      </c:areaChart>
      <c:catAx>
        <c:axId val="44110976"/>
        <c:scaling>
          <c:orientation val="minMax"/>
        </c:scaling>
        <c:axPos val="b"/>
        <c:numFmt formatCode="General" sourceLinked="1"/>
        <c:tickLblPos val="nextTo"/>
        <c:txPr>
          <a:bodyPr rot="-540000"/>
          <a:lstStyle/>
          <a:p>
            <a:pPr>
              <a:defRPr/>
            </a:pPr>
            <a:endParaRPr lang="ru-RU"/>
          </a:p>
        </c:txPr>
        <c:crossAx val="44112512"/>
        <c:crosses val="autoZero"/>
        <c:auto val="1"/>
        <c:lblAlgn val="ctr"/>
        <c:lblOffset val="100"/>
      </c:catAx>
      <c:valAx>
        <c:axId val="44112512"/>
        <c:scaling>
          <c:orientation val="minMax"/>
        </c:scaling>
        <c:axPos val="l"/>
        <c:majorGridlines/>
        <c:title>
          <c:tx>
            <c:rich>
              <a:bodyPr rot="0" vert="horz"/>
              <a:lstStyle/>
              <a:p>
                <a:pPr>
                  <a:defRPr/>
                </a:pPr>
                <a:r>
                  <a:rPr lang="ru-RU"/>
                  <a:t>т.грн</a:t>
                </a:r>
              </a:p>
            </c:rich>
          </c:tx>
          <c:layout>
            <c:manualLayout>
              <c:xMode val="edge"/>
              <c:yMode val="edge"/>
              <c:x val="1.7710957019166081E-2"/>
              <c:y val="6.7868834156137897E-2"/>
            </c:manualLayout>
          </c:layout>
        </c:title>
        <c:numFmt formatCode="#,##0" sourceLinked="1"/>
        <c:tickLblPos val="nextTo"/>
        <c:crossAx val="44110976"/>
        <c:crosses val="autoZero"/>
        <c:crossBetween val="midCat"/>
      </c:valAx>
    </c:plotArea>
    <c:plotVisOnly val="1"/>
  </c:chart>
  <c:txPr>
    <a:bodyPr/>
    <a:lstStyle/>
    <a:p>
      <a:pPr>
        <a:defRPr sz="900" b="1">
          <a:latin typeface="Arial" pitchFamily="34" charset="0"/>
          <a:cs typeface="Arial" pitchFamily="34" charset="0"/>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258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58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697AA794-66E2-4656-99B1-06AAF3C48E7C}"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289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89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F5640946-14AB-4C42-A017-6E77A499D0E2}"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solidFill>
          <a:srgbClr val="FFFFFF"/>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ftr" sz="quarter" idx="3"/>
          </p:nvPr>
        </p:nvSpPr>
        <p:spPr bwMode="gray">
          <a:xfrm>
            <a:off x="76200" y="6477000"/>
            <a:ext cx="2895600" cy="304800"/>
          </a:xfrm>
        </p:spPr>
        <p:txBody>
          <a:bodyPr/>
          <a:lstStyle>
            <a:lvl1pPr algn="l">
              <a:defRPr sz="1700">
                <a:solidFill>
                  <a:srgbClr val="000000"/>
                </a:solidFill>
              </a:defRPr>
            </a:lvl1pPr>
          </a:lstStyle>
          <a:p>
            <a:endParaRPr lang="ru-RU" dirty="0"/>
          </a:p>
        </p:txBody>
      </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ru-RU" smtClean="0"/>
              <a:t>Образец подзаголовка</a:t>
            </a:r>
            <a:endParaRPr lang="en-US"/>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charset="0"/>
              </a:defRPr>
            </a:lvl1pPr>
          </a:lstStyle>
          <a:p>
            <a:endParaRPr lang="en-US" dirty="0"/>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charset="0"/>
              </a:defRPr>
            </a:lvl1pPr>
          </a:lstStyle>
          <a:p>
            <a:fld id="{5E49B61D-F32D-488E-A0C3-C35A98F4E623}" type="slidenum">
              <a:rPr lang="en-US"/>
              <a:pPr/>
              <a:t>‹#›</a:t>
            </a:fld>
            <a:endParaRPr lang="en-US" dirty="0"/>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ru-RU" smtClean="0"/>
              <a:t>Образец заголовка</a:t>
            </a:r>
            <a:endParaRPr lang="en-US"/>
          </a:p>
        </p:txBody>
      </p:sp>
      <p:sp>
        <p:nvSpPr>
          <p:cNvPr id="3086" name="Text Box 14"/>
          <p:cNvSpPr txBox="1">
            <a:spLocks noChangeArrowheads="1"/>
          </p:cNvSpPr>
          <p:nvPr/>
        </p:nvSpPr>
        <p:spPr bwMode="gray">
          <a:xfrm>
            <a:off x="3505200" y="5943600"/>
            <a:ext cx="2514600" cy="457200"/>
          </a:xfrm>
          <a:prstGeom prst="rect">
            <a:avLst/>
          </a:prstGeom>
          <a:noFill/>
          <a:ln w="9525">
            <a:noFill/>
            <a:miter lim="800000"/>
            <a:headEnd/>
            <a:tailEnd/>
          </a:ln>
          <a:effectLst/>
        </p:spPr>
        <p:txBody>
          <a:bodyPr>
            <a:spAutoFit/>
          </a:bodyPr>
          <a:lstStyle/>
          <a:p>
            <a:pPr algn="ctr"/>
            <a:r>
              <a:rPr lang="en-US" sz="2400" dirty="0">
                <a:solidFill>
                  <a:srgbClr val="D43636"/>
                </a:solidFill>
                <a:latin typeface="Arial Black" pitchFamily="34" charset="0"/>
              </a:rPr>
              <a:t>L/O/G/O</a:t>
            </a:r>
          </a:p>
        </p:txBody>
      </p:sp>
      <p:grpSp>
        <p:nvGrpSpPr>
          <p:cNvPr id="3236" name="Group 164"/>
          <p:cNvGrpSpPr>
            <a:grpSpLocks/>
          </p:cNvGrpSpPr>
          <p:nvPr/>
        </p:nvGrpSpPr>
        <p:grpSpPr bwMode="auto">
          <a:xfrm>
            <a:off x="0" y="0"/>
            <a:ext cx="9144000" cy="6858000"/>
            <a:chOff x="0" y="0"/>
            <a:chExt cx="5760" cy="4320"/>
          </a:xfrm>
        </p:grpSpPr>
        <p:pic>
          <p:nvPicPr>
            <p:cNvPr id="3233" name="Picture 161" descr="artplus_nature_naturalcity38_g"/>
            <p:cNvPicPr>
              <a:picLocks noChangeAspect="1" noChangeArrowheads="1"/>
            </p:cNvPicPr>
            <p:nvPr userDrawn="1"/>
          </p:nvPicPr>
          <p:blipFill>
            <a:blip r:embed="rId2" cstate="print">
              <a:lum bright="6000" contrast="6000"/>
            </a:blip>
            <a:srcRect l="12500"/>
            <a:stretch>
              <a:fillRect/>
            </a:stretch>
          </p:blipFill>
          <p:spPr bwMode="auto">
            <a:xfrm>
              <a:off x="1200" y="2949"/>
              <a:ext cx="1241" cy="1131"/>
            </a:xfrm>
            <a:prstGeom prst="rect">
              <a:avLst/>
            </a:prstGeom>
            <a:noFill/>
          </p:spPr>
        </p:pic>
        <p:pic>
          <p:nvPicPr>
            <p:cNvPr id="3232" name="Picture 160" descr="artplus_nature_naturalcity38_g"/>
            <p:cNvPicPr>
              <a:picLocks noChangeAspect="1" noChangeArrowheads="1"/>
            </p:cNvPicPr>
            <p:nvPr userDrawn="1"/>
          </p:nvPicPr>
          <p:blipFill>
            <a:blip r:embed="rId2" cstate="print">
              <a:lum bright="6000" contrast="6000"/>
            </a:blip>
            <a:srcRect l="12500"/>
            <a:stretch>
              <a:fillRect/>
            </a:stretch>
          </p:blipFill>
          <p:spPr bwMode="auto">
            <a:xfrm>
              <a:off x="0" y="2019"/>
              <a:ext cx="1884" cy="2061"/>
            </a:xfrm>
            <a:prstGeom prst="rect">
              <a:avLst/>
            </a:prstGeom>
            <a:noFill/>
          </p:spPr>
        </p:pic>
        <p:pic>
          <p:nvPicPr>
            <p:cNvPr id="3231" name="Picture 159" descr="artplus_nature_naturalcity38_e"/>
            <p:cNvPicPr>
              <a:picLocks noChangeAspect="1" noChangeArrowheads="1"/>
            </p:cNvPicPr>
            <p:nvPr userDrawn="1"/>
          </p:nvPicPr>
          <p:blipFill>
            <a:blip r:embed="rId3" cstate="print"/>
            <a:srcRect b="11525"/>
            <a:stretch>
              <a:fillRect/>
            </a:stretch>
          </p:blipFill>
          <p:spPr bwMode="auto">
            <a:xfrm>
              <a:off x="0" y="2592"/>
              <a:ext cx="5760" cy="1728"/>
            </a:xfrm>
            <a:prstGeom prst="rect">
              <a:avLst/>
            </a:prstGeom>
            <a:noFill/>
          </p:spPr>
        </p:pic>
        <p:grpSp>
          <p:nvGrpSpPr>
            <p:cNvPr id="3234" name="Group 162"/>
            <p:cNvGrpSpPr>
              <a:grpSpLocks/>
            </p:cNvGrpSpPr>
            <p:nvPr userDrawn="1"/>
          </p:nvGrpSpPr>
          <p:grpSpPr bwMode="auto">
            <a:xfrm>
              <a:off x="0" y="0"/>
              <a:ext cx="5760" cy="2016"/>
              <a:chOff x="0" y="0"/>
              <a:chExt cx="5760" cy="2016"/>
            </a:xfrm>
          </p:grpSpPr>
          <p:pic>
            <p:nvPicPr>
              <p:cNvPr id="3225" name="Picture 153" descr="7"/>
              <p:cNvPicPr>
                <a:picLocks noChangeAspect="1" noChangeArrowheads="1"/>
              </p:cNvPicPr>
              <p:nvPr userDrawn="1"/>
            </p:nvPicPr>
            <p:blipFill>
              <a:blip r:embed="rId4" cstate="print"/>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userDrawn="1"/>
            </p:nvPicPr>
            <p:blipFill>
              <a:blip r:embed="rId5" cstate="print"/>
              <a:srcRect/>
              <a:stretch>
                <a:fillRect/>
              </a:stretch>
            </p:blipFill>
            <p:spPr bwMode="auto">
              <a:xfrm>
                <a:off x="3360" y="0"/>
                <a:ext cx="858" cy="733"/>
              </a:xfrm>
              <a:prstGeom prst="rect">
                <a:avLst/>
              </a:prstGeom>
              <a:noFill/>
            </p:spPr>
          </p:pic>
        </p:grpSp>
        <p:pic>
          <p:nvPicPr>
            <p:cNvPr id="3235" name="Picture 163" descr="water_2"/>
            <p:cNvPicPr>
              <a:picLocks noChangeAspect="1" noChangeArrowheads="1"/>
            </p:cNvPicPr>
            <p:nvPr userDrawn="1"/>
          </p:nvPicPr>
          <p:blipFill>
            <a:blip r:embed="rId6" cstate="print"/>
            <a:srcRect/>
            <a:stretch>
              <a:fillRect/>
            </a:stretch>
          </p:blipFill>
          <p:spPr bwMode="auto">
            <a:xfrm>
              <a:off x="480" y="576"/>
              <a:ext cx="546" cy="336"/>
            </a:xfrm>
            <a:prstGeom prst="rect">
              <a:avLst/>
            </a:prstGeom>
            <a:noFill/>
          </p:spPr>
        </p:pic>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1195579E-6EF3-4F8E-BC66-457A47A809FF}" type="slidenum">
              <a:rPr lang="en-US"/>
              <a:pPr/>
              <a:t>‹#›</a:t>
            </a:fld>
            <a:endParaRPr lang="en-US" dirty="0"/>
          </a:p>
        </p:txBody>
      </p:sp>
      <p:sp>
        <p:nvSpPr>
          <p:cNvPr id="6" name="Нижний колонтитул 5"/>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1300" y="350838"/>
            <a:ext cx="2095500" cy="5973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350838"/>
            <a:ext cx="6134100" cy="5973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BEE4E305-B0FB-4807-85ED-1FF84D37F0B6}" type="slidenum">
              <a:rPr lang="en-US"/>
              <a:pPr/>
              <a:t>‹#›</a:t>
            </a:fld>
            <a:endParaRPr lang="en-US" dirty="0"/>
          </a:p>
        </p:txBody>
      </p:sp>
      <p:sp>
        <p:nvSpPr>
          <p:cNvPr id="6" name="Нижний колонтитул 5"/>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0838"/>
            <a:ext cx="72390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04800" y="1219200"/>
            <a:ext cx="8382000" cy="5105400"/>
          </a:xfrm>
        </p:spPr>
        <p:txBody>
          <a:bodyPr/>
          <a:lstStyle/>
          <a:p>
            <a:r>
              <a:rPr lang="ru-RU" dirty="0" smtClean="0"/>
              <a:t>Вставка таблицы</a:t>
            </a:r>
            <a:endParaRPr lang="ru-RU" dirty="0"/>
          </a:p>
        </p:txBody>
      </p:sp>
      <p:sp>
        <p:nvSpPr>
          <p:cNvPr id="4" name="Дата 3"/>
          <p:cNvSpPr>
            <a:spLocks noGrp="1"/>
          </p:cNvSpPr>
          <p:nvPr>
            <p:ph type="dt" sz="half" idx="10"/>
          </p:nvPr>
        </p:nvSpPr>
        <p:spPr>
          <a:xfrm>
            <a:off x="4114800" y="6537325"/>
            <a:ext cx="2133600" cy="244475"/>
          </a:xfrm>
        </p:spPr>
        <p:txBody>
          <a:bodyPr/>
          <a:lstStyle>
            <a:lvl1pPr>
              <a:defRPr/>
            </a:lvl1pPr>
          </a:lstStyle>
          <a:p>
            <a:endParaRPr lang="ru-RU" dirty="0"/>
          </a:p>
        </p:txBody>
      </p:sp>
      <p:sp>
        <p:nvSpPr>
          <p:cNvPr id="5" name="Номер слайда 4"/>
          <p:cNvSpPr>
            <a:spLocks noGrp="1"/>
          </p:cNvSpPr>
          <p:nvPr>
            <p:ph type="sldNum" sz="quarter" idx="11"/>
          </p:nvPr>
        </p:nvSpPr>
        <p:spPr>
          <a:xfrm>
            <a:off x="304800" y="6537325"/>
            <a:ext cx="533400" cy="244475"/>
          </a:xfrm>
        </p:spPr>
        <p:txBody>
          <a:bodyPr/>
          <a:lstStyle>
            <a:lvl1pPr>
              <a:defRPr/>
            </a:lvl1pPr>
          </a:lstStyle>
          <a:p>
            <a:fld id="{EC3CB91E-0FDD-4D07-AABC-4E61B3B5776B}" type="slidenum">
              <a:rPr lang="en-US"/>
              <a:pPr/>
              <a:t>‹#›</a:t>
            </a:fld>
            <a:endParaRPr lang="en-US" dirty="0"/>
          </a:p>
        </p:txBody>
      </p:sp>
      <p:sp>
        <p:nvSpPr>
          <p:cNvPr id="6" name="Нижний колонтитул 5"/>
          <p:cNvSpPr>
            <a:spLocks noGrp="1"/>
          </p:cNvSpPr>
          <p:nvPr>
            <p:ph type="ftr" sz="quarter" idx="12"/>
          </p:nvPr>
        </p:nvSpPr>
        <p:spPr>
          <a:xfrm>
            <a:off x="914400" y="6537325"/>
            <a:ext cx="2895600" cy="244475"/>
          </a:xfrm>
        </p:spPr>
        <p:txBody>
          <a:bodyPr/>
          <a:lstStyle>
            <a:lvl1pPr>
              <a:defRPr/>
            </a:lvl1p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0838"/>
            <a:ext cx="7239000" cy="563562"/>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304800" y="1219200"/>
            <a:ext cx="8382000" cy="5105400"/>
          </a:xfrm>
        </p:spPr>
        <p:txBody>
          <a:bodyPr/>
          <a:lstStyle/>
          <a:p>
            <a:r>
              <a:rPr lang="ru-RU" dirty="0" smtClean="0"/>
              <a:t>Вставка диаграммы</a:t>
            </a:r>
            <a:endParaRPr lang="ru-RU" dirty="0"/>
          </a:p>
        </p:txBody>
      </p:sp>
      <p:sp>
        <p:nvSpPr>
          <p:cNvPr id="4" name="Дата 3"/>
          <p:cNvSpPr>
            <a:spLocks noGrp="1"/>
          </p:cNvSpPr>
          <p:nvPr>
            <p:ph type="dt" sz="half" idx="10"/>
          </p:nvPr>
        </p:nvSpPr>
        <p:spPr>
          <a:xfrm>
            <a:off x="4114800" y="6537325"/>
            <a:ext cx="2133600" cy="244475"/>
          </a:xfrm>
        </p:spPr>
        <p:txBody>
          <a:bodyPr/>
          <a:lstStyle>
            <a:lvl1pPr>
              <a:defRPr/>
            </a:lvl1pPr>
          </a:lstStyle>
          <a:p>
            <a:endParaRPr lang="ru-RU" dirty="0"/>
          </a:p>
        </p:txBody>
      </p:sp>
      <p:sp>
        <p:nvSpPr>
          <p:cNvPr id="5" name="Номер слайда 4"/>
          <p:cNvSpPr>
            <a:spLocks noGrp="1"/>
          </p:cNvSpPr>
          <p:nvPr>
            <p:ph type="sldNum" sz="quarter" idx="11"/>
          </p:nvPr>
        </p:nvSpPr>
        <p:spPr>
          <a:xfrm>
            <a:off x="304800" y="6537325"/>
            <a:ext cx="533400" cy="244475"/>
          </a:xfrm>
        </p:spPr>
        <p:txBody>
          <a:bodyPr/>
          <a:lstStyle>
            <a:lvl1pPr>
              <a:defRPr/>
            </a:lvl1pPr>
          </a:lstStyle>
          <a:p>
            <a:fld id="{8BCA611D-01AA-4E44-9FFC-312C5F44A40F}" type="slidenum">
              <a:rPr lang="en-US"/>
              <a:pPr/>
              <a:t>‹#›</a:t>
            </a:fld>
            <a:endParaRPr lang="en-US" dirty="0"/>
          </a:p>
        </p:txBody>
      </p:sp>
      <p:sp>
        <p:nvSpPr>
          <p:cNvPr id="6" name="Нижний колонтитул 5"/>
          <p:cNvSpPr>
            <a:spLocks noGrp="1"/>
          </p:cNvSpPr>
          <p:nvPr>
            <p:ph type="ftr" sz="quarter" idx="12"/>
          </p:nvPr>
        </p:nvSpPr>
        <p:spPr>
          <a:xfrm>
            <a:off x="914400" y="6537325"/>
            <a:ext cx="2895600" cy="244475"/>
          </a:xfrm>
        </p:spPr>
        <p:txBody>
          <a:bodyPr/>
          <a:lstStyle>
            <a:lvl1pPr>
              <a:defRPr/>
            </a:lvl1pPr>
          </a:lstStyle>
          <a:p>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993196E1-3D47-4DC2-8DF2-088E18CC64D2}" type="slidenum">
              <a:rPr lang="en-US"/>
              <a:pPr/>
              <a:t>‹#›</a:t>
            </a:fld>
            <a:endParaRPr lang="en-US" dirty="0"/>
          </a:p>
        </p:txBody>
      </p:sp>
      <p:sp>
        <p:nvSpPr>
          <p:cNvPr id="6" name="Нижний колонтитул 5"/>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омер слайда 4"/>
          <p:cNvSpPr>
            <a:spLocks noGrp="1"/>
          </p:cNvSpPr>
          <p:nvPr>
            <p:ph type="sldNum" sz="quarter" idx="11"/>
          </p:nvPr>
        </p:nvSpPr>
        <p:spPr/>
        <p:txBody>
          <a:bodyPr/>
          <a:lstStyle>
            <a:lvl1pPr>
              <a:defRPr/>
            </a:lvl1pPr>
          </a:lstStyle>
          <a:p>
            <a:fld id="{62572BF3-7CB1-426A-9830-B9DC17369873}" type="slidenum">
              <a:rPr lang="en-US"/>
              <a:pPr/>
              <a:t>‹#›</a:t>
            </a:fld>
            <a:endParaRPr lang="en-US" dirty="0"/>
          </a:p>
        </p:txBody>
      </p:sp>
      <p:sp>
        <p:nvSpPr>
          <p:cNvPr id="6" name="Нижний колонтитул 5"/>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омер слайда 5"/>
          <p:cNvSpPr>
            <a:spLocks noGrp="1"/>
          </p:cNvSpPr>
          <p:nvPr>
            <p:ph type="sldNum" sz="quarter" idx="11"/>
          </p:nvPr>
        </p:nvSpPr>
        <p:spPr/>
        <p:txBody>
          <a:bodyPr/>
          <a:lstStyle>
            <a:lvl1pPr>
              <a:defRPr/>
            </a:lvl1pPr>
          </a:lstStyle>
          <a:p>
            <a:fld id="{9A9F6B0E-202D-4D75-8A91-39DA69B190C6}" type="slidenum">
              <a:rPr lang="en-US"/>
              <a:pPr/>
              <a:t>‹#›</a:t>
            </a:fld>
            <a:endParaRPr lang="en-US" dirty="0"/>
          </a:p>
        </p:txBody>
      </p:sp>
      <p:sp>
        <p:nvSpPr>
          <p:cNvPr id="7" name="Нижний колонтитул 6"/>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омер слайда 7"/>
          <p:cNvSpPr>
            <a:spLocks noGrp="1"/>
          </p:cNvSpPr>
          <p:nvPr>
            <p:ph type="sldNum" sz="quarter" idx="11"/>
          </p:nvPr>
        </p:nvSpPr>
        <p:spPr/>
        <p:txBody>
          <a:bodyPr/>
          <a:lstStyle>
            <a:lvl1pPr>
              <a:defRPr/>
            </a:lvl1pPr>
          </a:lstStyle>
          <a:p>
            <a:fld id="{865E4543-FA9C-4A92-AA86-36F990DA71AF}" type="slidenum">
              <a:rPr lang="en-US"/>
              <a:pPr/>
              <a:t>‹#›</a:t>
            </a:fld>
            <a:endParaRPr lang="en-US" dirty="0"/>
          </a:p>
        </p:txBody>
      </p:sp>
      <p:sp>
        <p:nvSpPr>
          <p:cNvPr id="9" name="Нижний колонтитул 8"/>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омер слайда 3"/>
          <p:cNvSpPr>
            <a:spLocks noGrp="1"/>
          </p:cNvSpPr>
          <p:nvPr>
            <p:ph type="sldNum" sz="quarter" idx="11"/>
          </p:nvPr>
        </p:nvSpPr>
        <p:spPr/>
        <p:txBody>
          <a:bodyPr/>
          <a:lstStyle>
            <a:lvl1pPr>
              <a:defRPr/>
            </a:lvl1pPr>
          </a:lstStyle>
          <a:p>
            <a:fld id="{1D475759-15A9-4969-BBE1-C1AA999E8CBA}" type="slidenum">
              <a:rPr lang="en-US"/>
              <a:pPr/>
              <a:t>‹#›</a:t>
            </a:fld>
            <a:endParaRPr lang="en-US" dirty="0"/>
          </a:p>
        </p:txBody>
      </p:sp>
      <p:sp>
        <p:nvSpPr>
          <p:cNvPr id="5" name="Нижний колонтитул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омер слайда 2"/>
          <p:cNvSpPr>
            <a:spLocks noGrp="1"/>
          </p:cNvSpPr>
          <p:nvPr>
            <p:ph type="sldNum" sz="quarter" idx="11"/>
          </p:nvPr>
        </p:nvSpPr>
        <p:spPr/>
        <p:txBody>
          <a:bodyPr/>
          <a:lstStyle>
            <a:lvl1pPr>
              <a:defRPr/>
            </a:lvl1pPr>
          </a:lstStyle>
          <a:p>
            <a:fld id="{67393004-A221-475C-B86D-E143D5B38B06}" type="slidenum">
              <a:rPr lang="en-US"/>
              <a:pPr/>
              <a:t>‹#›</a:t>
            </a:fld>
            <a:endParaRPr lang="en-US" dirty="0"/>
          </a:p>
        </p:txBody>
      </p:sp>
      <p:sp>
        <p:nvSpPr>
          <p:cNvPr id="4" name="Нижний колонтитул 3"/>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омер слайда 5"/>
          <p:cNvSpPr>
            <a:spLocks noGrp="1"/>
          </p:cNvSpPr>
          <p:nvPr>
            <p:ph type="sldNum" sz="quarter" idx="11"/>
          </p:nvPr>
        </p:nvSpPr>
        <p:spPr/>
        <p:txBody>
          <a:bodyPr/>
          <a:lstStyle>
            <a:lvl1pPr>
              <a:defRPr/>
            </a:lvl1pPr>
          </a:lstStyle>
          <a:p>
            <a:fld id="{CF6FB7C8-A3F3-42C1-94B5-4C3D7821A4D2}" type="slidenum">
              <a:rPr lang="en-US"/>
              <a:pPr/>
              <a:t>‹#›</a:t>
            </a:fld>
            <a:endParaRPr lang="en-US" dirty="0"/>
          </a:p>
        </p:txBody>
      </p:sp>
      <p:sp>
        <p:nvSpPr>
          <p:cNvPr id="7" name="Нижний колонтитул 6"/>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омер слайда 5"/>
          <p:cNvSpPr>
            <a:spLocks noGrp="1"/>
          </p:cNvSpPr>
          <p:nvPr>
            <p:ph type="sldNum" sz="quarter" idx="11"/>
          </p:nvPr>
        </p:nvSpPr>
        <p:spPr/>
        <p:txBody>
          <a:bodyPr/>
          <a:lstStyle>
            <a:lvl1pPr>
              <a:defRPr/>
            </a:lvl1pPr>
          </a:lstStyle>
          <a:p>
            <a:fld id="{4D37AA56-3E0C-4BE0-9679-DE56CCF01076}" type="slidenum">
              <a:rPr lang="en-US"/>
              <a:pPr/>
              <a:t>‹#›</a:t>
            </a:fld>
            <a:endParaRPr lang="en-US" dirty="0"/>
          </a:p>
        </p:txBody>
      </p:sp>
      <p:sp>
        <p:nvSpPr>
          <p:cNvPr id="7" name="Нижний колонтитул 6"/>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90" name="Group 166"/>
          <p:cNvGrpSpPr>
            <a:grpSpLocks/>
          </p:cNvGrpSpPr>
          <p:nvPr/>
        </p:nvGrpSpPr>
        <p:grpSpPr bwMode="auto">
          <a:xfrm>
            <a:off x="0" y="0"/>
            <a:ext cx="9144000" cy="6858000"/>
            <a:chOff x="0" y="0"/>
            <a:chExt cx="5760" cy="4320"/>
          </a:xfrm>
        </p:grpSpPr>
        <p:grpSp>
          <p:nvGrpSpPr>
            <p:cNvPr id="1189" name="Group 165"/>
            <p:cNvGrpSpPr>
              <a:grpSpLocks/>
            </p:cNvGrpSpPr>
            <p:nvPr/>
          </p:nvGrpSpPr>
          <p:grpSpPr bwMode="auto">
            <a:xfrm>
              <a:off x="0" y="0"/>
              <a:ext cx="5760" cy="1224"/>
              <a:chOff x="0" y="0"/>
              <a:chExt cx="5760" cy="1224"/>
            </a:xfrm>
          </p:grpSpPr>
          <p:pic>
            <p:nvPicPr>
              <p:cNvPr id="1173" name="Picture 149" descr="4_1"/>
              <p:cNvPicPr>
                <a:picLocks noChangeAspect="1" noChangeArrowheads="1"/>
              </p:cNvPicPr>
              <p:nvPr/>
            </p:nvPicPr>
            <p:blipFill>
              <a:blip r:embed="rId15" cstate="print"/>
              <a:srcRect/>
              <a:stretch>
                <a:fillRect/>
              </a:stretch>
            </p:blipFill>
            <p:spPr bwMode="gray">
              <a:xfrm>
                <a:off x="0" y="0"/>
                <a:ext cx="5760" cy="1224"/>
              </a:xfrm>
              <a:prstGeom prst="rect">
                <a:avLst/>
              </a:prstGeom>
              <a:noFill/>
            </p:spPr>
          </p:pic>
          <p:pic>
            <p:nvPicPr>
              <p:cNvPr id="1177" name="Picture 153" descr="6"/>
              <p:cNvPicPr>
                <a:picLocks noChangeAspect="1" noChangeArrowheads="1"/>
              </p:cNvPicPr>
              <p:nvPr/>
            </p:nvPicPr>
            <p:blipFill>
              <a:blip r:embed="rId16" cstate="print"/>
              <a:srcRect/>
              <a:stretch>
                <a:fillRect/>
              </a:stretch>
            </p:blipFill>
            <p:spPr bwMode="gray">
              <a:xfrm>
                <a:off x="5094" y="0"/>
                <a:ext cx="666" cy="846"/>
              </a:xfrm>
              <a:prstGeom prst="rect">
                <a:avLst/>
              </a:prstGeom>
              <a:noFill/>
            </p:spPr>
          </p:pic>
          <p:pic>
            <p:nvPicPr>
              <p:cNvPr id="1182" name="Picture 158" descr="123"/>
              <p:cNvPicPr>
                <a:picLocks noChangeAspect="1" noChangeArrowheads="1"/>
              </p:cNvPicPr>
              <p:nvPr/>
            </p:nvPicPr>
            <p:blipFill>
              <a:blip r:embed="rId17" cstate="print"/>
              <a:srcRect/>
              <a:stretch>
                <a:fillRect/>
              </a:stretch>
            </p:blipFill>
            <p:spPr bwMode="gray">
              <a:xfrm rot="930090">
                <a:off x="48" y="96"/>
                <a:ext cx="543" cy="524"/>
              </a:xfrm>
              <a:prstGeom prst="rect">
                <a:avLst/>
              </a:prstGeom>
              <a:noFill/>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endParaRPr lang="ru-RU" dirty="0"/>
            </a:p>
          </p:txBody>
        </p:sp>
        <p:pic>
          <p:nvPicPr>
            <p:cNvPr id="1187" name="Picture 163" descr="artplus_nature_naturalcity38_g"/>
            <p:cNvPicPr>
              <a:picLocks noChangeAspect="1" noChangeArrowheads="1"/>
            </p:cNvPicPr>
            <p:nvPr/>
          </p:nvPicPr>
          <p:blipFill>
            <a:blip r:embed="rId18" cstate="print">
              <a:lum bright="12000" contrast="12000"/>
            </a:blip>
            <a:srcRect r="31580"/>
            <a:stretch>
              <a:fillRect/>
            </a:stretch>
          </p:blipFill>
          <p:spPr bwMode="gray">
            <a:xfrm>
              <a:off x="4752" y="3353"/>
              <a:ext cx="1008" cy="967"/>
            </a:xfrm>
            <a:prstGeom prst="rect">
              <a:avLst/>
            </a:prstGeom>
            <a:noFill/>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endParaRPr lang="ru-RU" dirty="0"/>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DB957D93-2205-4E0D-AD5A-FE09898113F7}" type="slidenum">
              <a:rPr lang="en-US"/>
              <a:pPr/>
              <a:t>‹#›</a:t>
            </a:fld>
            <a:endParaRPr lang="en-US" dirty="0"/>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endParaRPr lang="ru-RU" dirty="0"/>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cosys.com.ua/" TargetMode="External"/><Relationship Id="rId2" Type="http://schemas.openxmlformats.org/officeDocument/2006/relationships/hyperlink" Target="mailto:ecosys@zp.ukrtel.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2267744" y="4437112"/>
            <a:ext cx="6705600" cy="990600"/>
          </a:xfrm>
        </p:spPr>
        <p:txBody>
          <a:bodyPr/>
          <a:lstStyle/>
          <a:p>
            <a:pPr>
              <a:tabLst>
                <a:tab pos="2743200" algn="l"/>
              </a:tabLst>
            </a:pPr>
            <a:r>
              <a:rPr lang="uk-UA" sz="1800" i="1" dirty="0" smtClean="0">
                <a:solidFill>
                  <a:schemeClr val="tx1"/>
                </a:solidFill>
              </a:rPr>
              <a:t>Енергосервісна  компанія </a:t>
            </a:r>
            <a:r>
              <a:rPr lang="uk-UA" sz="1800" i="1" dirty="0" smtClean="0">
                <a:solidFill>
                  <a:schemeClr val="accent2"/>
                </a:solidFill>
              </a:rPr>
              <a:t/>
            </a:r>
            <a:br>
              <a:rPr lang="uk-UA" sz="1800" i="1" dirty="0" smtClean="0">
                <a:solidFill>
                  <a:schemeClr val="accent2"/>
                </a:solidFill>
              </a:rPr>
            </a:br>
            <a:r>
              <a:rPr lang="uk-UA" sz="1800" i="1" dirty="0" smtClean="0">
                <a:solidFill>
                  <a:srgbClr val="006600"/>
                </a:solidFill>
              </a:rPr>
              <a:t>Екологічні   Системи</a:t>
            </a:r>
            <a:endParaRPr lang="uk-UA" sz="1800" i="1" dirty="0">
              <a:solidFill>
                <a:srgbClr val="006600"/>
              </a:solidFill>
            </a:endParaRPr>
          </a:p>
        </p:txBody>
      </p:sp>
      <p:sp>
        <p:nvSpPr>
          <p:cNvPr id="6" name="Прямоугольник 5"/>
          <p:cNvSpPr/>
          <p:nvPr/>
        </p:nvSpPr>
        <p:spPr bwMode="auto">
          <a:xfrm>
            <a:off x="4000496" y="5857892"/>
            <a:ext cx="1785950" cy="571504"/>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
        <p:nvSpPr>
          <p:cNvPr id="8" name="Подзаголовок 7"/>
          <p:cNvSpPr>
            <a:spLocks noGrp="1"/>
          </p:cNvSpPr>
          <p:nvPr>
            <p:ph type="subTitle" idx="1"/>
          </p:nvPr>
        </p:nvSpPr>
        <p:spPr>
          <a:xfrm>
            <a:off x="1475656" y="2276872"/>
            <a:ext cx="7010400" cy="1728192"/>
          </a:xfrm>
        </p:spPr>
        <p:txBody>
          <a:bodyPr/>
          <a:lstStyle/>
          <a:p>
            <a:r>
              <a:rPr lang="uk-UA" sz="3600" b="1" i="1" dirty="0" smtClean="0">
                <a:latin typeface="Arial" pitchFamily="34" charset="0"/>
                <a:cs typeface="Arial" pitchFamily="34" charset="0"/>
              </a:rPr>
              <a:t>Схема  теплопостачання міста  Сімферополь</a:t>
            </a:r>
            <a:endParaRPr lang="uk-UA" sz="36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ТРАНЗИТ\Дмитрий\варианты\Варианты 7_Страница_2.jpg"/>
          <p:cNvPicPr>
            <a:picLocks noChangeAspect="1" noChangeArrowheads="1"/>
          </p:cNvPicPr>
          <p:nvPr/>
        </p:nvPicPr>
        <p:blipFill>
          <a:blip r:embed="rId2" cstate="print">
            <a:lum bright="-11000" contrast="15000"/>
          </a:blip>
          <a:srcRect/>
          <a:stretch>
            <a:fillRect/>
          </a:stretch>
        </p:blipFill>
        <p:spPr bwMode="auto">
          <a:xfrm>
            <a:off x="827584" y="0"/>
            <a:ext cx="7272808" cy="68580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VA2\Desktop\Черги\Черга 2a.jpg"/>
          <p:cNvPicPr>
            <a:picLocks noChangeAspect="1" noChangeArrowheads="1"/>
          </p:cNvPicPr>
          <p:nvPr/>
        </p:nvPicPr>
        <p:blipFill>
          <a:blip r:embed="rId2" cstate="print">
            <a:lum bright="-21000" contrast="29000"/>
          </a:blip>
          <a:srcRect/>
          <a:stretch>
            <a:fillRect/>
          </a:stretch>
        </p:blipFill>
        <p:spPr bwMode="auto">
          <a:xfrm>
            <a:off x="0" y="0"/>
            <a:ext cx="9144000" cy="68580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ТРАНЗИТ\Дмитрий\варианты\Варианты 7_Страница_3.jpg"/>
          <p:cNvPicPr>
            <a:picLocks noChangeAspect="1" noChangeArrowheads="1"/>
          </p:cNvPicPr>
          <p:nvPr/>
        </p:nvPicPr>
        <p:blipFill>
          <a:blip r:embed="rId2" cstate="print">
            <a:lum bright="-17000" contrast="40000"/>
          </a:blip>
          <a:srcRect/>
          <a:stretch>
            <a:fillRect/>
          </a:stretch>
        </p:blipFill>
        <p:spPr bwMode="auto">
          <a:xfrm>
            <a:off x="899592" y="0"/>
            <a:ext cx="7200800" cy="68580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6768752" cy="563562"/>
          </a:xfrm>
        </p:spPr>
        <p:txBody>
          <a:bodyPr/>
          <a:lstStyle/>
          <a:p>
            <a:pPr algn="ctr"/>
            <a:r>
              <a:rPr lang="uk-UA" sz="2400" i="1" dirty="0" smtClean="0">
                <a:latin typeface="Arial" pitchFamily="34" charset="0"/>
                <a:cs typeface="Arial" pitchFamily="34" charset="0"/>
              </a:rPr>
              <a:t>Паливний  баланс  на  період до 2025 року</a:t>
            </a:r>
            <a:endParaRPr lang="ru-RU" sz="2400" i="1" dirty="0"/>
          </a:p>
        </p:txBody>
      </p:sp>
      <p:graphicFrame>
        <p:nvGraphicFramePr>
          <p:cNvPr id="5" name="Диаграмма 4"/>
          <p:cNvGraphicFramePr/>
          <p:nvPr/>
        </p:nvGraphicFramePr>
        <p:xfrm>
          <a:off x="0" y="1628800"/>
          <a:ext cx="8676456" cy="2380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0" y="4077072"/>
          <a:ext cx="8676456" cy="2664296"/>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descr="1.jpg"/>
          <p:cNvPicPr/>
          <p:nvPr/>
        </p:nvPicPr>
        <p:blipFill>
          <a:blip r:embed="rId4" cstate="print">
            <a:lum bright="-8000" contrast="18000"/>
          </a:blip>
          <a:srcRect b="85028"/>
          <a:stretch>
            <a:fillRect/>
          </a:stretch>
        </p:blipFill>
        <p:spPr>
          <a:xfrm>
            <a:off x="971600" y="548680"/>
            <a:ext cx="6298477" cy="107205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239000" cy="563562"/>
          </a:xfrm>
        </p:spPr>
        <p:txBody>
          <a:bodyPr/>
          <a:lstStyle/>
          <a:p>
            <a:r>
              <a:rPr lang="uk-UA" sz="2400" i="1" dirty="0" smtClean="0">
                <a:latin typeface="Arial" pitchFamily="34" charset="0"/>
                <a:cs typeface="Arial" pitchFamily="34" charset="0"/>
              </a:rPr>
              <a:t>Енергетичний баланс на період до 2025 року</a:t>
            </a:r>
            <a:endParaRPr lang="ru-RU" dirty="0"/>
          </a:p>
        </p:txBody>
      </p:sp>
      <p:graphicFrame>
        <p:nvGraphicFramePr>
          <p:cNvPr id="4" name="Диаграмма 3"/>
          <p:cNvGraphicFramePr/>
          <p:nvPr/>
        </p:nvGraphicFramePr>
        <p:xfrm>
          <a:off x="0" y="1844824"/>
          <a:ext cx="8604448" cy="2510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0" y="4332514"/>
          <a:ext cx="8604448" cy="2525486"/>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descr="2.jpg"/>
          <p:cNvPicPr/>
          <p:nvPr/>
        </p:nvPicPr>
        <p:blipFill>
          <a:blip r:embed="rId4" cstate="print">
            <a:lum bright="-10000" contrast="18000"/>
          </a:blip>
          <a:srcRect l="9671" r="29088" b="88468"/>
          <a:stretch>
            <a:fillRect/>
          </a:stretch>
        </p:blipFill>
        <p:spPr>
          <a:xfrm>
            <a:off x="1979712" y="764704"/>
            <a:ext cx="3875033" cy="1008993"/>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6624736" cy="692696"/>
          </a:xfrm>
        </p:spPr>
        <p:txBody>
          <a:bodyPr/>
          <a:lstStyle/>
          <a:p>
            <a:r>
              <a:rPr lang="uk-UA" sz="2400" i="1" dirty="0" smtClean="0">
                <a:latin typeface="Arial" pitchFamily="34" charset="0"/>
                <a:cs typeface="Arial" pitchFamily="34" charset="0"/>
              </a:rPr>
              <a:t>Вартісні баланси на період до 2025 року</a:t>
            </a:r>
            <a:endParaRPr lang="ru-RU" sz="2400" i="1" dirty="0">
              <a:latin typeface="Arial" pitchFamily="34" charset="0"/>
              <a:cs typeface="Arial" pitchFamily="34" charset="0"/>
            </a:endParaRPr>
          </a:p>
        </p:txBody>
      </p:sp>
      <p:graphicFrame>
        <p:nvGraphicFramePr>
          <p:cNvPr id="4" name="Диаграмма 3"/>
          <p:cNvGraphicFramePr/>
          <p:nvPr/>
        </p:nvGraphicFramePr>
        <p:xfrm>
          <a:off x="-468560" y="1700808"/>
          <a:ext cx="907300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0" y="4251778"/>
          <a:ext cx="8460432" cy="2606222"/>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descr="3.jpg"/>
          <p:cNvPicPr/>
          <p:nvPr/>
        </p:nvPicPr>
        <p:blipFill>
          <a:blip r:embed="rId4" cstate="print">
            <a:lum bright="-2000" contrast="14000"/>
          </a:blip>
          <a:srcRect b="89434"/>
          <a:stretch>
            <a:fillRect/>
          </a:stretch>
        </p:blipFill>
        <p:spPr>
          <a:xfrm>
            <a:off x="1691680" y="764704"/>
            <a:ext cx="6082206" cy="882869"/>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i="1" dirty="0" smtClean="0">
                <a:latin typeface="Arial" pitchFamily="34" charset="0"/>
                <a:cs typeface="Arial" pitchFamily="34" charset="0"/>
              </a:rPr>
              <a:t>Висновки</a:t>
            </a:r>
            <a:endParaRPr lang="ru-RU" sz="2400" i="1" dirty="0">
              <a:latin typeface="Arial" pitchFamily="34" charset="0"/>
              <a:cs typeface="Arial" pitchFamily="34" charset="0"/>
            </a:endParaRPr>
          </a:p>
        </p:txBody>
      </p:sp>
      <p:sp>
        <p:nvSpPr>
          <p:cNvPr id="3" name="Содержимое 2"/>
          <p:cNvSpPr>
            <a:spLocks noGrp="1"/>
          </p:cNvSpPr>
          <p:nvPr>
            <p:ph idx="1"/>
          </p:nvPr>
        </p:nvSpPr>
        <p:spPr>
          <a:xfrm>
            <a:off x="0" y="980728"/>
            <a:ext cx="8964488" cy="5877272"/>
          </a:xfrm>
        </p:spPr>
        <p:txBody>
          <a:bodyPr/>
          <a:lstStyle/>
          <a:p>
            <a:r>
              <a:rPr lang="uk-UA" sz="1600" b="0" i="1" dirty="0" smtClean="0">
                <a:latin typeface="Arial" pitchFamily="34" charset="0"/>
                <a:cs typeface="Arial" pitchFamily="34" charset="0"/>
              </a:rPr>
              <a:t>Схема теплопостачання м. Сімферополя розроблена на підставі діючих методичних рекомендацій, охоплює період 2012 – 2016 рр. та становить метою середньострокову модернізацію діючої системи теплопостачання, </a:t>
            </a:r>
            <a:r>
              <a:rPr lang="uk-UA" sz="1600" i="1" dirty="0" smtClean="0">
                <a:latin typeface="Arial" pitchFamily="34" charset="0"/>
                <a:cs typeface="Arial" pitchFamily="34" charset="0"/>
              </a:rPr>
              <a:t>розвиток централізованого теплопостачання  від ТЕЦ з відновленням незалежної схеми постачання теплової енергії споживачам, заміщення використання природного газу альтернативними видами палива, установку приладів регулювання та обліку тепла у споживачів, а також часткову термомодернізацію будівель житлово-комунального сектору міста.</a:t>
            </a:r>
            <a:r>
              <a:rPr lang="uk-UA" sz="1600" b="0" i="1" dirty="0" smtClean="0">
                <a:latin typeface="Arial" pitchFamily="34" charset="0"/>
                <a:cs typeface="Arial" pitchFamily="34" charset="0"/>
              </a:rPr>
              <a:t> Це є головним чинником концепції  Схеми теплопостачання міста на наступний період.</a:t>
            </a:r>
            <a:endParaRPr lang="ru-RU" sz="1600" b="0" i="1" dirty="0" smtClean="0">
              <a:latin typeface="Arial" pitchFamily="34" charset="0"/>
              <a:cs typeface="Arial" pitchFamily="34" charset="0"/>
            </a:endParaRPr>
          </a:p>
          <a:p>
            <a:r>
              <a:rPr lang="uk-UA" sz="1600" b="0" i="1" dirty="0" smtClean="0">
                <a:latin typeface="Arial" pitchFamily="34" charset="0"/>
                <a:cs typeface="Arial" pitchFamily="34" charset="0"/>
              </a:rPr>
              <a:t>Приведений аналіз ефективності діючої системи теплопостачання на подальші періоди її функціонування (2016 - 2025 рр.), який зроблено на підставі прогнозу росту цін на природний газ, доводить, що у разі залишку газу, як основного виду палива, неминуча криза системи теплопостачання міста вслід за зростанням неспроможності населення та місцевого бюджету оплачувати зростаючі платежі за газ.</a:t>
            </a:r>
            <a:endParaRPr lang="ru-RU" sz="1600" b="0" i="1" dirty="0" smtClean="0">
              <a:latin typeface="Arial" pitchFamily="34" charset="0"/>
              <a:cs typeface="Arial" pitchFamily="34" charset="0"/>
            </a:endParaRPr>
          </a:p>
          <a:p>
            <a:r>
              <a:rPr lang="uk-UA" sz="1600" b="0" i="1" dirty="0" smtClean="0">
                <a:latin typeface="Arial" pitchFamily="34" charset="0"/>
                <a:cs typeface="Arial" pitchFamily="34" charset="0"/>
              </a:rPr>
              <a:t>Цей висновок показує, що другим головним чинником концепції  схеми теплопостачання  міста є комплексна підготовка у період 2012 – 2016 рр. до глибокої термомодернізації будівель споживачів теплової енергії, що потребує змін енергетичної, бюджетної, інвестиційної та фінансової політики міста на </a:t>
            </a:r>
          </a:p>
          <a:p>
            <a:pPr>
              <a:buNone/>
            </a:pPr>
            <a:r>
              <a:rPr lang="uk-UA" sz="1600" b="0" i="1" dirty="0" smtClean="0">
                <a:latin typeface="Arial" pitchFamily="34" charset="0"/>
                <a:cs typeface="Arial" pitchFamily="34" charset="0"/>
              </a:rPr>
              <a:t>      наступні 15 років.</a:t>
            </a:r>
            <a:endParaRPr lang="ru-RU" sz="1600" b="0" i="1" dirty="0" smtClean="0">
              <a:latin typeface="Arial" pitchFamily="34" charset="0"/>
              <a:cs typeface="Arial" pitchFamily="34" charset="0"/>
            </a:endParaRPr>
          </a:p>
          <a:p>
            <a:endParaRPr lang="ru-RU" sz="1600" b="0" dirty="0">
              <a:latin typeface="Arial" pitchFamily="34" charset="0"/>
              <a:cs typeface="Arial"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786058"/>
            <a:ext cx="7010400" cy="1785950"/>
          </a:xfrm>
        </p:spPr>
        <p:txBody>
          <a:bodyPr/>
          <a:lstStyle/>
          <a:p>
            <a:r>
              <a:rPr lang="ru-RU" sz="1400" dirty="0" smtClean="0"/>
              <a:t/>
            </a:r>
            <a:br>
              <a:rPr lang="ru-RU" sz="1400" dirty="0" smtClean="0"/>
            </a:br>
            <a:r>
              <a:rPr lang="ru-RU" sz="1600" i="1" dirty="0" smtClean="0"/>
              <a:t>ООО ЭСКО «Экологические Системы»</a:t>
            </a:r>
            <a:br>
              <a:rPr lang="ru-RU" sz="1600" i="1" dirty="0" smtClean="0"/>
            </a:br>
            <a:r>
              <a:rPr lang="ru-RU" sz="1600" i="1" dirty="0" smtClean="0"/>
              <a:t>проспект Маяковского, 11</a:t>
            </a:r>
            <a:br>
              <a:rPr lang="ru-RU" sz="1600" i="1" dirty="0" smtClean="0"/>
            </a:br>
            <a:r>
              <a:rPr lang="ru-RU" sz="1600" i="1" dirty="0" smtClean="0"/>
              <a:t>г. Запорожье, 69035, Украина</a:t>
            </a:r>
            <a:br>
              <a:rPr lang="ru-RU" sz="1600" i="1" dirty="0" smtClean="0"/>
            </a:br>
            <a:r>
              <a:rPr lang="ru-RU" sz="1600" i="1" dirty="0" smtClean="0"/>
              <a:t>тел. (+38 061) 224-68-12,</a:t>
            </a:r>
            <a:br>
              <a:rPr lang="ru-RU" sz="1600" i="1" dirty="0" smtClean="0"/>
            </a:br>
            <a:r>
              <a:rPr lang="ru-RU" sz="1600" i="1" dirty="0" smtClean="0"/>
              <a:t>тел./факс (+38 061) 224 -66-86</a:t>
            </a:r>
            <a:br>
              <a:rPr lang="ru-RU" sz="1600" i="1" dirty="0" smtClean="0"/>
            </a:br>
            <a:r>
              <a:rPr lang="en-US" sz="1600" i="1" dirty="0" smtClean="0">
                <a:hlinkClick r:id="rId2"/>
              </a:rPr>
              <a:t>ecosys@zp.ukrtel.net</a:t>
            </a:r>
            <a:r>
              <a:rPr lang="en-US" sz="1600" i="1" dirty="0" smtClean="0"/>
              <a:t/>
            </a:r>
            <a:br>
              <a:rPr lang="en-US" sz="1600" i="1" dirty="0" smtClean="0"/>
            </a:br>
            <a:r>
              <a:rPr lang="en-US" sz="1600" i="1" dirty="0" smtClean="0">
                <a:hlinkClick r:id="rId3"/>
              </a:rPr>
              <a:t>www.ecosys.com.ua</a:t>
            </a:r>
            <a:r>
              <a:rPr lang="en-US" sz="1600" i="1" dirty="0" smtClean="0"/>
              <a:t> </a:t>
            </a:r>
            <a:endParaRPr lang="en-US" sz="1600" i="1" dirty="0"/>
          </a:p>
        </p:txBody>
      </p:sp>
      <p:sp>
        <p:nvSpPr>
          <p:cNvPr id="6" name="Прямоугольник 5"/>
          <p:cNvSpPr/>
          <p:nvPr/>
        </p:nvSpPr>
        <p:spPr bwMode="auto">
          <a:xfrm>
            <a:off x="4000496" y="5857892"/>
            <a:ext cx="1785950" cy="571504"/>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
        <p:nvSpPr>
          <p:cNvPr id="7" name="Подзаголовок 6"/>
          <p:cNvSpPr>
            <a:spLocks noGrp="1"/>
          </p:cNvSpPr>
          <p:nvPr>
            <p:ph type="subTitle" idx="1"/>
          </p:nvPr>
        </p:nvSpPr>
        <p:spPr>
          <a:xfrm>
            <a:off x="1133500" y="2285992"/>
            <a:ext cx="7010400" cy="381000"/>
          </a:xfrm>
        </p:spPr>
        <p:txBody>
          <a:bodyPr/>
          <a:lstStyle/>
          <a:p>
            <a:r>
              <a:rPr lang="ru-RU" sz="2400" b="1" i="1" dirty="0" smtClean="0">
                <a:latin typeface="Arial" pitchFamily="34" charset="0"/>
                <a:cs typeface="Arial" pitchFamily="34" charset="0"/>
              </a:rPr>
              <a:t>Контактная информация</a:t>
            </a:r>
            <a:endParaRPr lang="ru-RU" sz="2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Рисунок 129" descr="karta_krim_hor.jpg"/>
          <p:cNvPicPr>
            <a:picLocks noChangeAspect="1"/>
          </p:cNvPicPr>
          <p:nvPr/>
        </p:nvPicPr>
        <p:blipFill>
          <a:blip r:embed="rId2" cstate="print"/>
          <a:stretch>
            <a:fillRect/>
          </a:stretch>
        </p:blipFill>
        <p:spPr>
          <a:xfrm>
            <a:off x="1214414" y="1785926"/>
            <a:ext cx="6640028" cy="4138409"/>
          </a:xfrm>
          <a:prstGeom prst="rect">
            <a:avLst/>
          </a:prstGeom>
        </p:spPr>
      </p:pic>
      <p:sp>
        <p:nvSpPr>
          <p:cNvPr id="317560" name="AutoShape 120"/>
          <p:cNvSpPr>
            <a:spLocks noChangeArrowheads="1"/>
          </p:cNvSpPr>
          <p:nvPr/>
        </p:nvSpPr>
        <p:spPr bwMode="gray">
          <a:xfrm>
            <a:off x="2865224" y="4164896"/>
            <a:ext cx="1357322" cy="285752"/>
          </a:xfrm>
          <a:prstGeom prst="wedgeRectCallout">
            <a:avLst>
              <a:gd name="adj1" fmla="val -5833"/>
              <a:gd name="adj2" fmla="val 123505"/>
            </a:avLst>
          </a:prstGeom>
          <a:solidFill>
            <a:srgbClr val="FF6600"/>
          </a:solidFill>
          <a:ln w="19050">
            <a:solidFill>
              <a:srgbClr val="FFFFFF"/>
            </a:solidFill>
            <a:miter lim="800000"/>
            <a:headEnd/>
            <a:tailEnd/>
          </a:ln>
          <a:effectLst>
            <a:outerShdw dist="35921" dir="2700000" algn="ctr" rotWithShape="0">
              <a:schemeClr val="bg2"/>
            </a:outerShdw>
          </a:effectLst>
        </p:spPr>
        <p:txBody>
          <a:bodyPr/>
          <a:lstStyle/>
          <a:p>
            <a:pPr algn="ctr"/>
            <a:r>
              <a:rPr lang="ru-RU" sz="1400" b="1" i="1" dirty="0" smtClean="0">
                <a:solidFill>
                  <a:srgbClr val="FFFFFF"/>
                </a:solidFill>
              </a:rPr>
              <a:t>Бахчисарай</a:t>
            </a:r>
            <a:endParaRPr lang="en-US" sz="1400" b="1" i="1" dirty="0">
              <a:solidFill>
                <a:srgbClr val="FFFFFF"/>
              </a:solidFill>
            </a:endParaRPr>
          </a:p>
        </p:txBody>
      </p:sp>
      <p:sp>
        <p:nvSpPr>
          <p:cNvPr id="317561" name="AutoShape 121"/>
          <p:cNvSpPr>
            <a:spLocks noChangeArrowheads="1"/>
          </p:cNvSpPr>
          <p:nvPr/>
        </p:nvSpPr>
        <p:spPr bwMode="gray">
          <a:xfrm>
            <a:off x="3871400" y="4518218"/>
            <a:ext cx="986352" cy="285752"/>
          </a:xfrm>
          <a:prstGeom prst="wedgeRectCallout">
            <a:avLst>
              <a:gd name="adj1" fmla="val 13907"/>
              <a:gd name="adj2" fmla="val 124361"/>
            </a:avLst>
          </a:prstGeom>
          <a:solidFill>
            <a:schemeClr val="accent5">
              <a:lumMod val="75000"/>
            </a:schemeClr>
          </a:solidFill>
          <a:ln w="19050">
            <a:solidFill>
              <a:srgbClr val="FFFFFF"/>
            </a:solidFill>
            <a:miter lim="800000"/>
            <a:headEnd/>
            <a:tailEnd/>
          </a:ln>
          <a:effectLst>
            <a:outerShdw dist="35921" dir="2700000" algn="ctr" rotWithShape="0">
              <a:schemeClr val="bg2"/>
            </a:outerShdw>
          </a:effectLst>
        </p:spPr>
        <p:txBody>
          <a:bodyPr/>
          <a:lstStyle/>
          <a:p>
            <a:pPr algn="ctr"/>
            <a:r>
              <a:rPr lang="ru-RU" sz="1400" b="1" i="1" dirty="0" smtClean="0">
                <a:solidFill>
                  <a:srgbClr val="FFFFFF"/>
                </a:solidFill>
              </a:rPr>
              <a:t>Алушта</a:t>
            </a:r>
            <a:endParaRPr lang="en-US" sz="1400" b="1" i="1" dirty="0">
              <a:solidFill>
                <a:srgbClr val="FFFFFF"/>
              </a:solidFill>
            </a:endParaRPr>
          </a:p>
        </p:txBody>
      </p:sp>
      <p:sp>
        <p:nvSpPr>
          <p:cNvPr id="317562" name="AutoShape 122"/>
          <p:cNvSpPr>
            <a:spLocks noChangeArrowheads="1"/>
          </p:cNvSpPr>
          <p:nvPr/>
        </p:nvSpPr>
        <p:spPr bwMode="gray">
          <a:xfrm>
            <a:off x="4004364" y="2196401"/>
            <a:ext cx="1571636" cy="300037"/>
          </a:xfrm>
          <a:prstGeom prst="wedgeRectCallout">
            <a:avLst>
              <a:gd name="adj1" fmla="val -25694"/>
              <a:gd name="adj2" fmla="val 119231"/>
            </a:avLst>
          </a:prstGeom>
          <a:solidFill>
            <a:srgbClr val="993300"/>
          </a:solidFill>
          <a:ln w="19050">
            <a:solidFill>
              <a:srgbClr val="FFFFFF"/>
            </a:solidFill>
            <a:miter lim="800000"/>
            <a:headEnd/>
            <a:tailEnd/>
          </a:ln>
          <a:effectLst>
            <a:outerShdw dist="35921" dir="2700000" algn="ctr" rotWithShape="0">
              <a:schemeClr val="bg2"/>
            </a:outerShdw>
          </a:effectLst>
        </p:spPr>
        <p:txBody>
          <a:bodyPr/>
          <a:lstStyle/>
          <a:p>
            <a:pPr algn="ctr"/>
            <a:r>
              <a:rPr lang="ru-RU" sz="1400" b="1" i="1" dirty="0" smtClean="0">
                <a:solidFill>
                  <a:srgbClr val="FFFFFF"/>
                </a:solidFill>
              </a:rPr>
              <a:t>Джанкой</a:t>
            </a:r>
            <a:endParaRPr lang="en-US" sz="1400" b="1" i="1" dirty="0">
              <a:solidFill>
                <a:srgbClr val="FFFFFF"/>
              </a:solidFill>
            </a:endParaRPr>
          </a:p>
        </p:txBody>
      </p:sp>
      <p:sp>
        <p:nvSpPr>
          <p:cNvPr id="317563" name="Oval 123"/>
          <p:cNvSpPr>
            <a:spLocks noChangeArrowheads="1"/>
          </p:cNvSpPr>
          <p:nvPr/>
        </p:nvSpPr>
        <p:spPr bwMode="gray">
          <a:xfrm>
            <a:off x="1785918" y="3214686"/>
            <a:ext cx="180975" cy="180975"/>
          </a:xfrm>
          <a:prstGeom prst="ellipse">
            <a:avLst/>
          </a:prstGeom>
          <a:solidFill>
            <a:srgbClr val="FF660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317567" name="Oval 127"/>
          <p:cNvSpPr>
            <a:spLocks noChangeArrowheads="1"/>
          </p:cNvSpPr>
          <p:nvPr/>
        </p:nvSpPr>
        <p:spPr bwMode="gray">
          <a:xfrm>
            <a:off x="5643570" y="4143380"/>
            <a:ext cx="180975" cy="180975"/>
          </a:xfrm>
          <a:prstGeom prst="ellipse">
            <a:avLst/>
          </a:prstGeom>
          <a:solidFill>
            <a:schemeClr val="accent5">
              <a:lumMod val="75000"/>
            </a:schemeClr>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131" name="Rectangle 8"/>
          <p:cNvSpPr>
            <a:spLocks noChangeArrowheads="1"/>
          </p:cNvSpPr>
          <p:nvPr/>
        </p:nvSpPr>
        <p:spPr bwMode="gray">
          <a:xfrm>
            <a:off x="755576" y="332656"/>
            <a:ext cx="7858180" cy="873316"/>
          </a:xfrm>
          <a:prstGeom prst="rect">
            <a:avLst/>
          </a:prstGeom>
          <a:noFill/>
          <a:ln w="9525" algn="ctr">
            <a:noFill/>
            <a:miter lim="800000"/>
            <a:headEnd/>
            <a:tailEnd/>
          </a:ln>
          <a:effectLst/>
        </p:spPr>
        <p:txBody>
          <a:bodyPr wrap="square">
            <a:spAutoFit/>
          </a:bodyPr>
          <a:lstStyle/>
          <a:p>
            <a:pPr algn="ctr" eaLnBrk="0" hangingPunct="0">
              <a:lnSpc>
                <a:spcPct val="110000"/>
              </a:lnSpc>
            </a:pPr>
            <a:r>
              <a:rPr lang="uk-UA" sz="2400" b="1" i="1" dirty="0" smtClean="0">
                <a:solidFill>
                  <a:srgbClr val="080808"/>
                </a:solidFill>
                <a:cs typeface="Arial" charset="0"/>
              </a:rPr>
              <a:t>Досвід  розробки  схем  теплопостачання  </a:t>
            </a:r>
          </a:p>
          <a:p>
            <a:pPr algn="ctr" eaLnBrk="0" hangingPunct="0">
              <a:lnSpc>
                <a:spcPct val="110000"/>
              </a:lnSpc>
            </a:pPr>
            <a:r>
              <a:rPr lang="uk-UA" sz="2400" b="1" i="1" dirty="0" smtClean="0">
                <a:solidFill>
                  <a:srgbClr val="080808"/>
                </a:solidFill>
                <a:cs typeface="Arial" charset="0"/>
              </a:rPr>
              <a:t>міст   Криму</a:t>
            </a:r>
            <a:endParaRPr lang="uk-UA" sz="2400" b="1" i="1" dirty="0">
              <a:solidFill>
                <a:srgbClr val="080808"/>
              </a:solidFill>
              <a:cs typeface="Arial" charset="0"/>
            </a:endParaRPr>
          </a:p>
        </p:txBody>
      </p:sp>
      <p:sp>
        <p:nvSpPr>
          <p:cNvPr id="132" name="Oval 123"/>
          <p:cNvSpPr>
            <a:spLocks noChangeArrowheads="1"/>
          </p:cNvSpPr>
          <p:nvPr/>
        </p:nvSpPr>
        <p:spPr bwMode="gray">
          <a:xfrm>
            <a:off x="4319587" y="5000636"/>
            <a:ext cx="180975" cy="180975"/>
          </a:xfrm>
          <a:prstGeom prst="ellipse">
            <a:avLst/>
          </a:prstGeom>
          <a:solidFill>
            <a:schemeClr val="accent5">
              <a:lumMod val="75000"/>
            </a:schemeClr>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133" name="Oval 127"/>
          <p:cNvSpPr>
            <a:spLocks noChangeArrowheads="1"/>
          </p:cNvSpPr>
          <p:nvPr/>
        </p:nvSpPr>
        <p:spPr bwMode="gray">
          <a:xfrm>
            <a:off x="4286248" y="2686214"/>
            <a:ext cx="180975" cy="180975"/>
          </a:xfrm>
          <a:prstGeom prst="ellipse">
            <a:avLst/>
          </a:prstGeom>
          <a:solidFill>
            <a:srgbClr val="99330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135" name="Oval 123"/>
          <p:cNvSpPr>
            <a:spLocks noChangeArrowheads="1"/>
          </p:cNvSpPr>
          <p:nvPr/>
        </p:nvSpPr>
        <p:spPr bwMode="gray">
          <a:xfrm>
            <a:off x="3000364" y="3786190"/>
            <a:ext cx="180975" cy="180975"/>
          </a:xfrm>
          <a:prstGeom prst="ellipse">
            <a:avLst/>
          </a:prstGeom>
          <a:solidFill>
            <a:srgbClr val="FF660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137" name="AutoShape 120"/>
          <p:cNvSpPr>
            <a:spLocks noChangeArrowheads="1"/>
          </p:cNvSpPr>
          <p:nvPr/>
        </p:nvSpPr>
        <p:spPr bwMode="gray">
          <a:xfrm>
            <a:off x="2586362" y="3275366"/>
            <a:ext cx="957100" cy="285752"/>
          </a:xfrm>
          <a:prstGeom prst="wedgeRectCallout">
            <a:avLst>
              <a:gd name="adj1" fmla="val -5833"/>
              <a:gd name="adj2" fmla="val 123505"/>
            </a:avLst>
          </a:prstGeom>
          <a:solidFill>
            <a:srgbClr val="FF6600"/>
          </a:solidFill>
          <a:ln w="19050">
            <a:solidFill>
              <a:srgbClr val="FFFFFF"/>
            </a:solidFill>
            <a:miter lim="800000"/>
            <a:headEnd/>
            <a:tailEnd/>
          </a:ln>
          <a:effectLst>
            <a:outerShdw dist="35921" dir="2700000" algn="ctr" rotWithShape="0">
              <a:schemeClr val="bg2"/>
            </a:outerShdw>
          </a:effectLst>
        </p:spPr>
        <p:txBody>
          <a:bodyPr/>
          <a:lstStyle/>
          <a:p>
            <a:pPr algn="ctr"/>
            <a:r>
              <a:rPr lang="uk-UA" sz="1400" b="1" i="1" dirty="0" smtClean="0">
                <a:solidFill>
                  <a:srgbClr val="FFFFFF"/>
                </a:solidFill>
              </a:rPr>
              <a:t>Саки</a:t>
            </a:r>
            <a:endParaRPr lang="en-US" sz="1400" b="1" i="1" dirty="0">
              <a:solidFill>
                <a:srgbClr val="FFFFFF"/>
              </a:solidFill>
            </a:endParaRPr>
          </a:p>
        </p:txBody>
      </p:sp>
      <p:sp>
        <p:nvSpPr>
          <p:cNvPr id="138" name="AutoShape 121"/>
          <p:cNvSpPr>
            <a:spLocks noChangeArrowheads="1"/>
          </p:cNvSpPr>
          <p:nvPr/>
        </p:nvSpPr>
        <p:spPr bwMode="gray">
          <a:xfrm>
            <a:off x="4828500" y="3621798"/>
            <a:ext cx="1428760" cy="285752"/>
          </a:xfrm>
          <a:prstGeom prst="wedgeRectCallout">
            <a:avLst>
              <a:gd name="adj1" fmla="val 13907"/>
              <a:gd name="adj2" fmla="val 124361"/>
            </a:avLst>
          </a:prstGeom>
          <a:solidFill>
            <a:schemeClr val="accent5">
              <a:lumMod val="75000"/>
            </a:schemeClr>
          </a:solidFill>
          <a:ln w="19050">
            <a:solidFill>
              <a:srgbClr val="FFFFFF"/>
            </a:solidFill>
            <a:miter lim="800000"/>
            <a:headEnd/>
            <a:tailEnd/>
          </a:ln>
          <a:effectLst>
            <a:outerShdw dist="35921" dir="2700000" algn="ctr" rotWithShape="0">
              <a:schemeClr val="bg2"/>
            </a:outerShdw>
          </a:effectLst>
        </p:spPr>
        <p:txBody>
          <a:bodyPr/>
          <a:lstStyle/>
          <a:p>
            <a:pPr algn="ctr"/>
            <a:r>
              <a:rPr lang="ru-RU" sz="1400" b="1" i="1" dirty="0" smtClean="0">
                <a:solidFill>
                  <a:srgbClr val="FFFFFF"/>
                </a:solidFill>
              </a:rPr>
              <a:t>Феодосия</a:t>
            </a:r>
            <a:endParaRPr lang="en-US" sz="1400" b="1" i="1" dirty="0">
              <a:solidFill>
                <a:srgbClr val="FFFFFF"/>
              </a:solidFill>
            </a:endParaRPr>
          </a:p>
        </p:txBody>
      </p:sp>
      <p:sp>
        <p:nvSpPr>
          <p:cNvPr id="140" name="AutoShape 120"/>
          <p:cNvSpPr>
            <a:spLocks noChangeArrowheads="1"/>
          </p:cNvSpPr>
          <p:nvPr/>
        </p:nvSpPr>
        <p:spPr bwMode="gray">
          <a:xfrm>
            <a:off x="1140800" y="2764542"/>
            <a:ext cx="1643074" cy="285752"/>
          </a:xfrm>
          <a:prstGeom prst="wedgeRectCallout">
            <a:avLst>
              <a:gd name="adj1" fmla="val -5833"/>
              <a:gd name="adj2" fmla="val 123505"/>
            </a:avLst>
          </a:prstGeom>
          <a:solidFill>
            <a:srgbClr val="FF6600"/>
          </a:solidFill>
          <a:ln w="19050">
            <a:solidFill>
              <a:srgbClr val="FFFFFF"/>
            </a:solidFill>
            <a:miter lim="800000"/>
            <a:headEnd/>
            <a:tailEnd/>
          </a:ln>
          <a:effectLst>
            <a:outerShdw dist="35921" dir="2700000" algn="ctr" rotWithShape="0">
              <a:schemeClr val="bg2"/>
            </a:outerShdw>
          </a:effectLst>
        </p:spPr>
        <p:txBody>
          <a:bodyPr/>
          <a:lstStyle/>
          <a:p>
            <a:pPr algn="ctr"/>
            <a:r>
              <a:rPr lang="uk-UA" sz="1400" b="1" i="1" dirty="0" smtClean="0">
                <a:solidFill>
                  <a:srgbClr val="FFFFFF"/>
                </a:solidFill>
              </a:rPr>
              <a:t>Черноморское</a:t>
            </a:r>
            <a:endParaRPr lang="en-US" sz="1400" b="1" i="1" dirty="0">
              <a:solidFill>
                <a:srgbClr val="FFFFFF"/>
              </a:solidFill>
            </a:endParaRPr>
          </a:p>
        </p:txBody>
      </p:sp>
      <p:sp>
        <p:nvSpPr>
          <p:cNvPr id="141" name="AutoShape 122"/>
          <p:cNvSpPr>
            <a:spLocks noChangeArrowheads="1"/>
          </p:cNvSpPr>
          <p:nvPr/>
        </p:nvSpPr>
        <p:spPr bwMode="gray">
          <a:xfrm>
            <a:off x="3628680" y="2900528"/>
            <a:ext cx="2071702" cy="300037"/>
          </a:xfrm>
          <a:prstGeom prst="wedgeRectCallout">
            <a:avLst>
              <a:gd name="adj1" fmla="val -25694"/>
              <a:gd name="adj2" fmla="val 119231"/>
            </a:avLst>
          </a:prstGeom>
          <a:solidFill>
            <a:srgbClr val="993300"/>
          </a:solidFill>
          <a:ln w="19050">
            <a:solidFill>
              <a:srgbClr val="FFFFFF"/>
            </a:solidFill>
            <a:miter lim="800000"/>
            <a:headEnd/>
            <a:tailEnd/>
          </a:ln>
          <a:effectLst>
            <a:outerShdw dist="35921" dir="2700000" algn="ctr" rotWithShape="0">
              <a:schemeClr val="bg2"/>
            </a:outerShdw>
          </a:effectLst>
        </p:spPr>
        <p:txBody>
          <a:bodyPr/>
          <a:lstStyle/>
          <a:p>
            <a:pPr algn="ctr"/>
            <a:r>
              <a:rPr lang="ru-RU" sz="1400" b="1" i="1" dirty="0" smtClean="0">
                <a:solidFill>
                  <a:srgbClr val="FFFFFF"/>
                </a:solidFill>
              </a:rPr>
              <a:t>Красногвардейское</a:t>
            </a:r>
            <a:endParaRPr lang="en-US" sz="1400" b="1" i="1" dirty="0">
              <a:solidFill>
                <a:srgbClr val="FFFFFF"/>
              </a:solidFill>
            </a:endParaRPr>
          </a:p>
        </p:txBody>
      </p:sp>
      <p:sp>
        <p:nvSpPr>
          <p:cNvPr id="136" name="Oval 127"/>
          <p:cNvSpPr>
            <a:spLocks noChangeArrowheads="1"/>
          </p:cNvSpPr>
          <p:nvPr/>
        </p:nvSpPr>
        <p:spPr bwMode="gray">
          <a:xfrm>
            <a:off x="4004364" y="3376056"/>
            <a:ext cx="180975" cy="180975"/>
          </a:xfrm>
          <a:prstGeom prst="ellipse">
            <a:avLst/>
          </a:prstGeom>
          <a:solidFill>
            <a:srgbClr val="99330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142" name="Oval 123"/>
          <p:cNvSpPr>
            <a:spLocks noChangeArrowheads="1"/>
          </p:cNvSpPr>
          <p:nvPr/>
        </p:nvSpPr>
        <p:spPr bwMode="gray">
          <a:xfrm>
            <a:off x="3428992" y="4686478"/>
            <a:ext cx="180975" cy="180975"/>
          </a:xfrm>
          <a:prstGeom prst="ellipse">
            <a:avLst/>
          </a:prstGeom>
          <a:solidFill>
            <a:srgbClr val="FF6600"/>
          </a:solidFill>
          <a:ln w="19050">
            <a:solidFill>
              <a:srgbClr val="FFFFFF"/>
            </a:solidFill>
            <a:round/>
            <a:headEnd/>
            <a:tailEnd/>
          </a:ln>
          <a:effectLst>
            <a:outerShdw dist="35921" dir="2700000" algn="ctr" rotWithShape="0">
              <a:srgbClr val="000000">
                <a:alpha val="50000"/>
              </a:srgbClr>
            </a:outerShdw>
          </a:effectLst>
        </p:spPr>
        <p:txBody>
          <a:bodyPr wrap="none" anchor="ctr"/>
          <a:lstStyle/>
          <a:p>
            <a:endParaRPr lang="ru-RU" dirty="0"/>
          </a:p>
        </p:txBody>
      </p:sp>
      <p:sp>
        <p:nvSpPr>
          <p:cNvPr id="143" name="TextBox 142"/>
          <p:cNvSpPr txBox="1"/>
          <p:nvPr/>
        </p:nvSpPr>
        <p:spPr>
          <a:xfrm>
            <a:off x="3286116" y="6519446"/>
            <a:ext cx="2428892" cy="338554"/>
          </a:xfrm>
          <a:prstGeom prst="rect">
            <a:avLst/>
          </a:prstGeom>
          <a:noFill/>
        </p:spPr>
        <p:txBody>
          <a:bodyPr wrap="square" rtlCol="0">
            <a:spAutoFit/>
          </a:bodyPr>
          <a:lstStyle/>
          <a:p>
            <a:r>
              <a:rPr lang="en-US" sz="1600" i="1" dirty="0" smtClean="0">
                <a:solidFill>
                  <a:schemeClr val="bg1"/>
                </a:solidFill>
              </a:rPr>
              <a:t>www.ecosys.com.ua</a:t>
            </a:r>
            <a:endParaRPr lang="ru-RU" sz="1600"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i="1" dirty="0" smtClean="0">
                <a:latin typeface="Arial" pitchFamily="34" charset="0"/>
                <a:cs typeface="Arial" pitchFamily="34" charset="0"/>
              </a:rPr>
              <a:t>Передмова</a:t>
            </a:r>
            <a:endParaRPr lang="ru-RU" i="1" dirty="0"/>
          </a:p>
        </p:txBody>
      </p:sp>
      <p:sp>
        <p:nvSpPr>
          <p:cNvPr id="3" name="Содержимое 2"/>
          <p:cNvSpPr>
            <a:spLocks noGrp="1"/>
          </p:cNvSpPr>
          <p:nvPr>
            <p:ph idx="1"/>
          </p:nvPr>
        </p:nvSpPr>
        <p:spPr>
          <a:xfrm>
            <a:off x="107504" y="1219200"/>
            <a:ext cx="8579296" cy="5105400"/>
          </a:xfrm>
        </p:spPr>
        <p:txBody>
          <a:bodyPr/>
          <a:lstStyle/>
          <a:p>
            <a:r>
              <a:rPr lang="uk-UA" sz="1800" i="1" dirty="0" smtClean="0">
                <a:latin typeface="Arial" pitchFamily="34" charset="0"/>
                <a:cs typeface="Arial" pitchFamily="34" charset="0"/>
              </a:rPr>
              <a:t>Схема   теплопостачання </a:t>
            </a:r>
            <a:r>
              <a:rPr lang="uk-UA" sz="1800" b="0" i="1" dirty="0" smtClean="0">
                <a:latin typeface="Arial" pitchFamily="34" charset="0"/>
                <a:cs typeface="Arial" pitchFamily="34" charset="0"/>
              </a:rPr>
              <a:t>(далі Схема ) – це основний документ в сфері теплопостачання, який визначає системну політику місцевої влади та задає стратегічні орієнтири на середньострокову (до 2016 року) та на довгострокову перспективу (до 2020 року), розкриває набори середньострокових цілей та докладно описує організаційно-фінансовий механізм їх досягнення в середньостроковому періоді планування (на 4 роки, тобто до 2016 р.)</a:t>
            </a:r>
          </a:p>
          <a:p>
            <a:pPr>
              <a:buNone/>
            </a:pPr>
            <a:endParaRPr lang="ru-RU" sz="1800" b="0" i="1" dirty="0" smtClean="0">
              <a:latin typeface="Arial" pitchFamily="34" charset="0"/>
              <a:cs typeface="Arial" pitchFamily="34" charset="0"/>
            </a:endParaRPr>
          </a:p>
          <a:p>
            <a:r>
              <a:rPr lang="uk-UA" sz="1800" i="1" dirty="0" smtClean="0">
                <a:latin typeface="Arial" pitchFamily="34" charset="0"/>
                <a:cs typeface="Arial" pitchFamily="34" charset="0"/>
              </a:rPr>
              <a:t>Схема   теплопостачання  </a:t>
            </a:r>
            <a:r>
              <a:rPr lang="uk-UA" sz="1800" b="0" i="1" dirty="0" smtClean="0">
                <a:latin typeface="Arial" pitchFamily="34" charset="0"/>
                <a:cs typeface="Arial" pitchFamily="34" charset="0"/>
              </a:rPr>
              <a:t>– це складова стратегічного плану міста, який описує головну мету оптимізації системи теплопостачання, встановлює взаємозв'язок між основними цілями та завданнями задля досягнення цілей, а також показниками, за якими будуть вимірюватись результати діяльності (підвищення енергоефективності міста).</a:t>
            </a:r>
          </a:p>
          <a:p>
            <a:pPr>
              <a:buNone/>
            </a:pPr>
            <a:endParaRPr lang="ru-RU" sz="1800" b="0" i="1" dirty="0" smtClean="0">
              <a:latin typeface="Arial" pitchFamily="34" charset="0"/>
              <a:cs typeface="Arial" pitchFamily="34" charset="0"/>
            </a:endParaRPr>
          </a:p>
          <a:p>
            <a:r>
              <a:rPr lang="uk-UA" sz="1800" b="0" i="1" dirty="0" smtClean="0">
                <a:latin typeface="Arial" pitchFamily="34" charset="0"/>
                <a:cs typeface="Arial" pitchFamily="34" charset="0"/>
              </a:rPr>
              <a:t>Схема   теплопостачання  міста Сімферополя розробляється в рамках договору №   185 від 12 вересня 2011 року   між   УЖКГ міста Сімферополь  та ТОВ  ЕСКО  ЕКОСИС. </a:t>
            </a:r>
            <a:endParaRPr lang="ru-RU" sz="1800" b="0" i="1" dirty="0" smtClean="0">
              <a:latin typeface="Arial" pitchFamily="34" charset="0"/>
              <a:cs typeface="Arial" pitchFamily="34" charset="0"/>
            </a:endParaRPr>
          </a:p>
          <a:p>
            <a:endParaRPr lang="ru-RU" sz="1600" dirty="0">
              <a:latin typeface="Arial" pitchFamily="34" charset="0"/>
              <a:cs typeface="Arial"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0838"/>
            <a:ext cx="7239000" cy="773906"/>
          </a:xfrm>
        </p:spPr>
        <p:txBody>
          <a:bodyPr/>
          <a:lstStyle/>
          <a:p>
            <a:pPr algn="ctr"/>
            <a:r>
              <a:rPr lang="uk-UA" sz="2800" i="1" dirty="0" smtClean="0">
                <a:latin typeface="Arial" pitchFamily="34" charset="0"/>
                <a:cs typeface="Arial" pitchFamily="34" charset="0"/>
              </a:rPr>
              <a:t>Зміст Схеми  Сімферополя та  її  стисла характеристика</a:t>
            </a:r>
            <a:endParaRPr lang="ru-RU" i="1" dirty="0"/>
          </a:p>
        </p:txBody>
      </p:sp>
      <p:sp>
        <p:nvSpPr>
          <p:cNvPr id="3" name="Содержимое 2"/>
          <p:cNvSpPr>
            <a:spLocks noGrp="1"/>
          </p:cNvSpPr>
          <p:nvPr>
            <p:ph idx="1"/>
          </p:nvPr>
        </p:nvSpPr>
        <p:spPr>
          <a:xfrm>
            <a:off x="107504" y="1219200"/>
            <a:ext cx="8928992" cy="5105400"/>
          </a:xfrm>
        </p:spPr>
        <p:txBody>
          <a:bodyPr/>
          <a:lstStyle/>
          <a:p>
            <a:pPr>
              <a:buNone/>
            </a:pPr>
            <a:r>
              <a:rPr lang="uk-UA" sz="1400" i="1" dirty="0" smtClean="0">
                <a:latin typeface="Arial" pitchFamily="34" charset="0"/>
                <a:cs typeface="Arial" pitchFamily="34" charset="0"/>
              </a:rPr>
              <a:t>Схема    теплопостачання  - це комплекс  документів, що містить:</a:t>
            </a:r>
          </a:p>
          <a:p>
            <a:pPr lvl="0"/>
            <a:r>
              <a:rPr lang="uk-UA" sz="1400" b="0" i="1" dirty="0" smtClean="0">
                <a:latin typeface="Arial" pitchFamily="34" charset="0"/>
                <a:cs typeface="Arial" pitchFamily="34" charset="0"/>
              </a:rPr>
              <a:t>Результати аналізу ефективності системи теплопостачання. </a:t>
            </a:r>
            <a:endParaRPr lang="ru-RU" sz="1400" b="0" i="1" dirty="0" smtClean="0">
              <a:latin typeface="Arial" pitchFamily="34" charset="0"/>
              <a:cs typeface="Arial" pitchFamily="34" charset="0"/>
            </a:endParaRPr>
          </a:p>
          <a:p>
            <a:pPr lvl="0"/>
            <a:r>
              <a:rPr lang="uk-UA" sz="1400" b="0" i="1" dirty="0" smtClean="0">
                <a:latin typeface="Arial" pitchFamily="34" charset="0"/>
                <a:cs typeface="Arial" pitchFamily="34" charset="0"/>
              </a:rPr>
              <a:t>Інвестиційні проекти та  програми модернізації системи теплопостачання та бюджетних будівель на період дії Схеми за варіантами паливного балансу (газовий, альтернативний).</a:t>
            </a:r>
            <a:endParaRPr lang="ru-RU" sz="1400" b="0" i="1" dirty="0" smtClean="0">
              <a:latin typeface="Arial" pitchFamily="34" charset="0"/>
              <a:cs typeface="Arial" pitchFamily="34" charset="0"/>
            </a:endParaRPr>
          </a:p>
          <a:p>
            <a:pPr lvl="0"/>
            <a:r>
              <a:rPr lang="uk-UA" sz="1400" b="0" i="1" dirty="0" smtClean="0">
                <a:latin typeface="Arial" pitchFamily="34" charset="0"/>
                <a:cs typeface="Arial" pitchFamily="34" charset="0"/>
              </a:rPr>
              <a:t>Результати розрахунку ефекту від реалізації  Схеми  на період її дії (до 2016 року).</a:t>
            </a:r>
            <a:endParaRPr lang="ru-RU" sz="1400" b="0" i="1" dirty="0" smtClean="0">
              <a:latin typeface="Arial" pitchFamily="34" charset="0"/>
              <a:cs typeface="Arial" pitchFamily="34" charset="0"/>
            </a:endParaRPr>
          </a:p>
          <a:p>
            <a:pPr lvl="0"/>
            <a:r>
              <a:rPr lang="uk-UA" sz="1400" b="0" i="1" dirty="0" smtClean="0">
                <a:latin typeface="Arial" pitchFamily="34" charset="0"/>
                <a:cs typeface="Arial" pitchFamily="34" charset="0"/>
              </a:rPr>
              <a:t>Стислий опис інвестиційних проектів модернізації бюджетних і житлових будівель та системи централізованого теплопостачання.</a:t>
            </a:r>
            <a:endParaRPr lang="ru-RU" sz="1400" b="0" i="1" dirty="0" smtClean="0">
              <a:latin typeface="Arial" pitchFamily="34" charset="0"/>
              <a:cs typeface="Arial" pitchFamily="34" charset="0"/>
            </a:endParaRPr>
          </a:p>
          <a:p>
            <a:pPr lvl="0"/>
            <a:r>
              <a:rPr lang="uk-UA" sz="1400" b="0" i="1" dirty="0" smtClean="0">
                <a:latin typeface="Arial" pitchFamily="34" charset="0"/>
                <a:cs typeface="Arial" pitchFamily="34" charset="0"/>
              </a:rPr>
              <a:t>Гідравлічні схемі варіантів модернізації системи теплопостачання. </a:t>
            </a:r>
            <a:endParaRPr lang="ru-RU" sz="1400" b="0" i="1" dirty="0" smtClean="0">
              <a:latin typeface="Arial" pitchFamily="34" charset="0"/>
              <a:cs typeface="Arial" pitchFamily="34" charset="0"/>
            </a:endParaRPr>
          </a:p>
          <a:p>
            <a:pPr lvl="0"/>
            <a:r>
              <a:rPr lang="uk-UA" sz="1400" b="0" i="1" dirty="0" smtClean="0">
                <a:latin typeface="Arial" pitchFamily="34" charset="0"/>
                <a:cs typeface="Arial" pitchFamily="34" charset="0"/>
              </a:rPr>
              <a:t>Пояснювальну записку, графічну частину та потрібні додатки.</a:t>
            </a:r>
          </a:p>
          <a:p>
            <a:pPr lvl="0">
              <a:buNone/>
            </a:pPr>
            <a:endParaRPr lang="ru-RU" sz="1400" b="0" i="1" dirty="0" smtClean="0">
              <a:latin typeface="Arial" pitchFamily="34" charset="0"/>
              <a:cs typeface="Arial" pitchFamily="34" charset="0"/>
            </a:endParaRPr>
          </a:p>
          <a:p>
            <a:pPr>
              <a:buNone/>
            </a:pPr>
            <a:r>
              <a:rPr lang="uk-UA" sz="1400" i="1" dirty="0" smtClean="0">
                <a:latin typeface="Arial" pitchFamily="34" charset="0"/>
                <a:cs typeface="Arial" pitchFamily="34" charset="0"/>
              </a:rPr>
              <a:t>Схема    теплопостачання  Сімферополя  включає три блока документів</a:t>
            </a:r>
            <a:r>
              <a:rPr lang="ru-RU" sz="1400" i="1" dirty="0" smtClean="0">
                <a:latin typeface="Arial" pitchFamily="34" charset="0"/>
                <a:cs typeface="Arial" pitchFamily="34" charset="0"/>
              </a:rPr>
              <a:t>:</a:t>
            </a:r>
          </a:p>
          <a:p>
            <a:pPr lvl="0"/>
            <a:r>
              <a:rPr lang="uk-UA" sz="1400" i="1" dirty="0" smtClean="0">
                <a:latin typeface="Arial" pitchFamily="34" charset="0"/>
                <a:cs typeface="Arial" pitchFamily="34" charset="0"/>
              </a:rPr>
              <a:t>Блок енергетичного аналізу</a:t>
            </a:r>
            <a:r>
              <a:rPr lang="uk-UA" sz="1400" b="0" i="1" dirty="0" smtClean="0">
                <a:latin typeface="Arial" pitchFamily="34" charset="0"/>
                <a:cs typeface="Arial" pitchFamily="34" charset="0"/>
              </a:rPr>
              <a:t>, що включають матеріали енергетичних аудитів та обстежень системи централізованого теплопостачання,  матеріали аналізу енергоспоживання та теплоспоживання, матеріали паливно-енергетичних та вартісних балансів минулих та майбутніх періодів.</a:t>
            </a:r>
            <a:endParaRPr lang="ru-RU" sz="1400" b="0" i="1" dirty="0" smtClean="0">
              <a:latin typeface="Arial" pitchFamily="34" charset="0"/>
              <a:cs typeface="Arial" pitchFamily="34" charset="0"/>
            </a:endParaRPr>
          </a:p>
          <a:p>
            <a:pPr lvl="0"/>
            <a:r>
              <a:rPr lang="uk-UA" sz="1400" i="1" dirty="0" smtClean="0">
                <a:latin typeface="Arial" pitchFamily="34" charset="0"/>
                <a:cs typeface="Arial" pitchFamily="34" charset="0"/>
              </a:rPr>
              <a:t>Блок інвестиційного та фінансового аналізу</a:t>
            </a:r>
            <a:r>
              <a:rPr lang="uk-UA" sz="1400" b="0" i="1" dirty="0" smtClean="0">
                <a:latin typeface="Arial" pitchFamily="34" charset="0"/>
                <a:cs typeface="Arial" pitchFamily="34" charset="0"/>
              </a:rPr>
              <a:t>, що включає матеріали техніко - економічних розрахунків ефективності інвестиційних проектів модернізації бюджетних та житлових будівель та системи централізованого теплопостачання, зведений реєстр інвестиційних проектів.</a:t>
            </a:r>
            <a:endParaRPr lang="ru-RU" sz="1400" b="0" i="1" dirty="0" smtClean="0">
              <a:latin typeface="Arial" pitchFamily="34" charset="0"/>
              <a:cs typeface="Arial" pitchFamily="34" charset="0"/>
            </a:endParaRPr>
          </a:p>
          <a:p>
            <a:pPr lvl="0"/>
            <a:r>
              <a:rPr lang="uk-UA" sz="1400" i="1" dirty="0" smtClean="0">
                <a:latin typeface="Arial" pitchFamily="34" charset="0"/>
                <a:cs typeface="Arial" pitchFamily="34" charset="0"/>
              </a:rPr>
              <a:t>Блок гідравлічного аналізу</a:t>
            </a:r>
            <a:r>
              <a:rPr lang="uk-UA" sz="1400" b="0" i="1" dirty="0" smtClean="0">
                <a:latin typeface="Arial" pitchFamily="34" charset="0"/>
                <a:cs typeface="Arial" pitchFamily="34" charset="0"/>
              </a:rPr>
              <a:t>, що включає результати гідравлічних розрахунків та оптимізації гідравлічної схеми системи теплопостачання для базових варіантів модернізації.</a:t>
            </a:r>
            <a:endParaRPr lang="ru-RU" sz="1400" b="0" i="1" dirty="0" smtClean="0">
              <a:latin typeface="Arial" pitchFamily="34" charset="0"/>
              <a:cs typeface="Arial" pitchFamily="34" charset="0"/>
            </a:endParaRPr>
          </a:p>
          <a:p>
            <a:endParaRPr lang="ru-RU" sz="1400" b="0" i="1" dirty="0" smtClean="0">
              <a:latin typeface="Arial" pitchFamily="34" charset="0"/>
              <a:cs typeface="Arial" pitchFamily="34" charset="0"/>
            </a:endParaRPr>
          </a:p>
          <a:p>
            <a:endParaRPr lang="ru-RU" sz="1400" b="0" i="1" dirty="0">
              <a:latin typeface="Arial" pitchFamily="34" charset="0"/>
              <a:cs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560840" cy="1008112"/>
          </a:xfrm>
        </p:spPr>
        <p:txBody>
          <a:bodyPr/>
          <a:lstStyle/>
          <a:p>
            <a:pPr algn="ctr"/>
            <a:r>
              <a:rPr lang="uk-UA" sz="2400" i="1" dirty="0" smtClean="0">
                <a:latin typeface="Arial" pitchFamily="34" charset="0"/>
                <a:cs typeface="Arial" pitchFamily="34" charset="0"/>
              </a:rPr>
              <a:t>Вихідна  оцінка  стану  системи централізованого  теплопостачання  міста</a:t>
            </a:r>
            <a:endParaRPr lang="ru-RU" dirty="0"/>
          </a:p>
        </p:txBody>
      </p:sp>
      <p:sp>
        <p:nvSpPr>
          <p:cNvPr id="3" name="Содержимое 2"/>
          <p:cNvSpPr>
            <a:spLocks noGrp="1"/>
          </p:cNvSpPr>
          <p:nvPr>
            <p:ph idx="1"/>
          </p:nvPr>
        </p:nvSpPr>
        <p:spPr>
          <a:xfrm>
            <a:off x="107504" y="1219200"/>
            <a:ext cx="8856984" cy="5234136"/>
          </a:xfrm>
        </p:spPr>
        <p:txBody>
          <a:bodyPr/>
          <a:lstStyle/>
          <a:p>
            <a:pPr>
              <a:buNone/>
            </a:pPr>
            <a:r>
              <a:rPr lang="uk-UA" sz="1600" i="1" dirty="0" smtClean="0">
                <a:latin typeface="Arial" pitchFamily="34" charset="0"/>
                <a:cs typeface="Arial" pitchFamily="34" charset="0"/>
              </a:rPr>
              <a:t> Криза існуючої  системи централізованого теплопостачання характеризується наступним:</a:t>
            </a:r>
            <a:endParaRPr lang="ru-RU" sz="1600" i="1" dirty="0" smtClean="0">
              <a:latin typeface="Arial" pitchFamily="34" charset="0"/>
              <a:cs typeface="Arial" pitchFamily="34" charset="0"/>
            </a:endParaRPr>
          </a:p>
          <a:p>
            <a:pPr lvl="0"/>
            <a:r>
              <a:rPr lang="uk-UA" sz="1600" i="1" dirty="0" smtClean="0">
                <a:latin typeface="Arial" pitchFamily="34" charset="0"/>
                <a:cs typeface="Arial" pitchFamily="34" charset="0"/>
              </a:rPr>
              <a:t>Обладнання котелень та теплові мережі зношені в значній мірі </a:t>
            </a:r>
            <a:r>
              <a:rPr lang="uk-UA" sz="1600" b="0" i="1" dirty="0" smtClean="0">
                <a:latin typeface="Arial" pitchFamily="34" charset="0"/>
                <a:cs typeface="Arial" pitchFamily="34" charset="0"/>
              </a:rPr>
              <a:t>(знос теплових мереж складає 50-60%). Основне обладнання багатьох котелень вже відпрацювало свій нормативний термін експлуатації. </a:t>
            </a:r>
            <a:r>
              <a:rPr lang="uk-UA" sz="1600" i="1" dirty="0" smtClean="0">
                <a:latin typeface="Arial" pitchFamily="34" charset="0"/>
                <a:cs typeface="Arial" pitchFamily="34" charset="0"/>
              </a:rPr>
              <a:t>Спостерігаються великі втрати теплової енергії та природного газу</a:t>
            </a:r>
            <a:r>
              <a:rPr lang="uk-UA" sz="1600" b="0" i="1" dirty="0" smtClean="0">
                <a:latin typeface="Arial" pitchFamily="34" charset="0"/>
                <a:cs typeface="Arial" pitchFamily="34" charset="0"/>
              </a:rPr>
              <a:t>, технічна ефективність виробництва та транспортування  теплоносія досить низька. </a:t>
            </a:r>
            <a:endParaRPr lang="ru-RU" sz="1600" b="0" i="1" dirty="0" smtClean="0">
              <a:latin typeface="Arial" pitchFamily="34" charset="0"/>
              <a:cs typeface="Arial" pitchFamily="34" charset="0"/>
            </a:endParaRPr>
          </a:p>
          <a:p>
            <a:pPr lvl="0"/>
            <a:r>
              <a:rPr lang="uk-UA" sz="1600" i="1" dirty="0" smtClean="0">
                <a:latin typeface="Arial" pitchFamily="34" charset="0"/>
                <a:cs typeface="Arial" pitchFamily="34" charset="0"/>
              </a:rPr>
              <a:t>Тарифна політика у місті не забезпечує економічно обґрунтований рівень тарифів </a:t>
            </a:r>
            <a:r>
              <a:rPr lang="uk-UA" sz="1600" b="0" i="1" dirty="0" smtClean="0">
                <a:latin typeface="Arial" pitchFamily="34" charset="0"/>
                <a:cs typeface="Arial" pitchFamily="34" charset="0"/>
              </a:rPr>
              <a:t>на теплову енергію, кошти на розвиток і модернізацію застарілих котелень і мереж в тарифах не передбачені.</a:t>
            </a:r>
            <a:endParaRPr lang="ru-RU" sz="1600" b="0" i="1" dirty="0" smtClean="0">
              <a:latin typeface="Arial" pitchFamily="34" charset="0"/>
              <a:cs typeface="Arial" pitchFamily="34" charset="0"/>
            </a:endParaRPr>
          </a:p>
          <a:p>
            <a:pPr lvl="0"/>
            <a:r>
              <a:rPr lang="uk-UA" sz="1600" i="1" dirty="0" smtClean="0">
                <a:latin typeface="Arial" pitchFamily="34" charset="0"/>
                <a:cs typeface="Arial" pitchFamily="34" charset="0"/>
              </a:rPr>
              <a:t>Теплопостачальні підприємства втрачають споживачів</a:t>
            </a:r>
            <a:r>
              <a:rPr lang="uk-UA" sz="1600" b="0" i="1" dirty="0" smtClean="0">
                <a:latin typeface="Arial" pitchFamily="34" charset="0"/>
                <a:cs typeface="Arial" pitchFamily="34" charset="0"/>
              </a:rPr>
              <a:t>, що призводить до зниження збуту основної продукції.</a:t>
            </a:r>
            <a:endParaRPr lang="ru-RU" sz="1600" b="0" i="1" dirty="0" smtClean="0">
              <a:latin typeface="Arial" pitchFamily="34" charset="0"/>
              <a:cs typeface="Arial" pitchFamily="34" charset="0"/>
            </a:endParaRPr>
          </a:p>
          <a:p>
            <a:pPr lvl="0"/>
            <a:r>
              <a:rPr lang="uk-UA" sz="1600" i="1" dirty="0" smtClean="0">
                <a:latin typeface="Arial" pitchFamily="34" charset="0"/>
                <a:cs typeface="Arial" pitchFamily="34" charset="0"/>
              </a:rPr>
              <a:t>Облік відпуску теплової енергії з кордонів розділів котелень повністю відсутній. </a:t>
            </a:r>
            <a:r>
              <a:rPr lang="uk-UA" sz="1600" b="0" i="1" dirty="0" smtClean="0">
                <a:latin typeface="Arial" pitchFamily="34" charset="0"/>
                <a:cs typeface="Arial" pitchFamily="34" charset="0"/>
              </a:rPr>
              <a:t>Встановлення вузлів обліку та регулювання теплової енергії на вводах в житлові та бюджетні будівлі здійснюється  без бюджетної підтримки вкрай повільними темпами.</a:t>
            </a:r>
            <a:endParaRPr lang="ru-RU" sz="1600" b="0" i="1" dirty="0" smtClean="0">
              <a:latin typeface="Arial" pitchFamily="34" charset="0"/>
              <a:cs typeface="Arial" pitchFamily="34" charset="0"/>
            </a:endParaRPr>
          </a:p>
          <a:p>
            <a:pPr lvl="0"/>
            <a:r>
              <a:rPr lang="uk-UA" sz="1600" b="0" i="1" dirty="0" smtClean="0">
                <a:latin typeface="Arial" pitchFamily="34" charset="0"/>
                <a:cs typeface="Arial" pitchFamily="34" charset="0"/>
              </a:rPr>
              <a:t>В силу безперервного зростання тарифів на теплову енергію за останні 7 років (в 8 -9 разів) </a:t>
            </a:r>
            <a:r>
              <a:rPr lang="uk-UA" sz="1600" i="1" dirty="0" smtClean="0">
                <a:latin typeface="Arial" pitchFamily="34" charset="0"/>
                <a:cs typeface="Arial" pitchFamily="34" charset="0"/>
              </a:rPr>
              <a:t>ростуть неплатежі населення</a:t>
            </a:r>
            <a:r>
              <a:rPr lang="uk-UA" sz="1600" b="0" i="1" dirty="0" smtClean="0">
                <a:latin typeface="Arial" pitchFamily="34" charset="0"/>
                <a:cs typeface="Arial" pitchFamily="34" charset="0"/>
              </a:rPr>
              <a:t>, які при швидкому зростанні тарифів на газ та теплову енергію до 2015 року можуть досягти 50% від обсягу необхідних надходжень.</a:t>
            </a:r>
            <a:endParaRPr lang="ru-RU" sz="1600" b="0" i="1" dirty="0" smtClean="0">
              <a:latin typeface="Arial" pitchFamily="34" charset="0"/>
              <a:cs typeface="Arial" pitchFamily="34" charset="0"/>
            </a:endParaRPr>
          </a:p>
          <a:p>
            <a:endParaRPr lang="ru-RU" sz="1200" dirty="0">
              <a:latin typeface="Arial" pitchFamily="34" charset="0"/>
              <a:cs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6632"/>
            <a:ext cx="7239000" cy="797768"/>
          </a:xfrm>
        </p:spPr>
        <p:txBody>
          <a:bodyPr/>
          <a:lstStyle/>
          <a:p>
            <a:pPr algn="ctr"/>
            <a:r>
              <a:rPr lang="ru-RU" dirty="0" smtClean="0"/>
              <a:t/>
            </a:r>
            <a:br>
              <a:rPr lang="ru-RU" dirty="0" smtClean="0"/>
            </a:br>
            <a:r>
              <a:rPr lang="uk-UA" sz="2400" i="1" dirty="0" smtClean="0">
                <a:latin typeface="Arial" pitchFamily="34" charset="0"/>
                <a:cs typeface="Arial" pitchFamily="34" charset="0"/>
              </a:rPr>
              <a:t>Графік прогнозу зростання вартості природного  газу</a:t>
            </a:r>
            <a:r>
              <a:rPr lang="ru-RU" dirty="0" smtClean="0"/>
              <a:t/>
            </a:r>
            <a:br>
              <a:rPr lang="ru-RU" dirty="0" smtClean="0"/>
            </a:br>
            <a:endParaRPr lang="ru-RU" dirty="0"/>
          </a:p>
        </p:txBody>
      </p:sp>
      <p:pic>
        <p:nvPicPr>
          <p:cNvPr id="4" name="Рисунок 3" descr="grafik_gas price rising2.jpg"/>
          <p:cNvPicPr/>
          <p:nvPr/>
        </p:nvPicPr>
        <p:blipFill>
          <a:blip r:embed="rId2" cstate="print">
            <a:lum bright="-18000" contrast="40000"/>
          </a:blip>
          <a:srcRect l="620" t="5064"/>
          <a:stretch>
            <a:fillRect/>
          </a:stretch>
        </p:blipFill>
        <p:spPr bwMode="auto">
          <a:xfrm>
            <a:off x="323528" y="1340768"/>
            <a:ext cx="7992888" cy="5112568"/>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i="1" dirty="0" smtClean="0">
                <a:latin typeface="Arial" pitchFamily="34" charset="0"/>
                <a:cs typeface="Arial" pitchFamily="34" charset="0"/>
              </a:rPr>
              <a:t>Три   варіанта   модернізації </a:t>
            </a:r>
            <a:endParaRPr lang="ru-RU" sz="2800" i="1" dirty="0">
              <a:latin typeface="Arial" pitchFamily="34" charset="0"/>
              <a:cs typeface="Arial" pitchFamily="34" charset="0"/>
            </a:endParaRPr>
          </a:p>
        </p:txBody>
      </p:sp>
      <p:sp>
        <p:nvSpPr>
          <p:cNvPr id="3" name="Содержимое 2"/>
          <p:cNvSpPr>
            <a:spLocks noGrp="1"/>
          </p:cNvSpPr>
          <p:nvPr>
            <p:ph idx="1"/>
          </p:nvPr>
        </p:nvSpPr>
        <p:spPr>
          <a:xfrm>
            <a:off x="107504" y="1052736"/>
            <a:ext cx="8856984" cy="5616624"/>
          </a:xfrm>
        </p:spPr>
        <p:txBody>
          <a:bodyPr/>
          <a:lstStyle/>
          <a:p>
            <a:r>
              <a:rPr lang="uk-UA" sz="1600" i="1" dirty="0" smtClean="0">
                <a:latin typeface="Arial" pitchFamily="34" charset="0"/>
                <a:cs typeface="Arial" pitchFamily="34" charset="0"/>
              </a:rPr>
              <a:t>1 варіант.  Модернізація існуючої системи на базі районних котелень з збереженням газу, як основного виду палива. </a:t>
            </a:r>
            <a:r>
              <a:rPr lang="uk-UA" sz="1600" b="0" i="1" dirty="0" smtClean="0">
                <a:latin typeface="Arial" pitchFamily="34" charset="0"/>
                <a:cs typeface="Arial" pitchFamily="34" charset="0"/>
              </a:rPr>
              <a:t>Модернізація 13  існуючих котелень та заміна котлів на 9 котельнях </a:t>
            </a:r>
            <a:r>
              <a:rPr lang="uk-UA" sz="1600" i="1" dirty="0" smtClean="0">
                <a:latin typeface="Arial" pitchFamily="34" charset="0"/>
                <a:cs typeface="Arial" pitchFamily="34" charset="0"/>
              </a:rPr>
              <a:t>. </a:t>
            </a:r>
            <a:r>
              <a:rPr lang="uk-UA" sz="1600" b="0" i="1" dirty="0" smtClean="0">
                <a:latin typeface="Arial" pitchFamily="34" charset="0"/>
                <a:cs typeface="Arial" pitchFamily="34" charset="0"/>
              </a:rPr>
              <a:t>Підвищення загрузки ТЕЦ з 80 </a:t>
            </a:r>
            <a:r>
              <a:rPr lang="uk-UA" sz="1600" b="0" i="1" dirty="0" err="1" smtClean="0">
                <a:latin typeface="Arial" pitchFamily="34" charset="0"/>
                <a:cs typeface="Arial" pitchFamily="34" charset="0"/>
              </a:rPr>
              <a:t>Гкал</a:t>
            </a:r>
            <a:r>
              <a:rPr lang="uk-UA" sz="1600" b="0" i="1" dirty="0" smtClean="0">
                <a:latin typeface="Arial" pitchFamily="34" charset="0"/>
                <a:cs typeface="Arial" pitchFamily="34" charset="0"/>
              </a:rPr>
              <a:t> до 140 </a:t>
            </a:r>
            <a:r>
              <a:rPr lang="uk-UA" sz="1600" b="0" i="1" dirty="0" err="1" smtClean="0">
                <a:latin typeface="Arial" pitchFamily="34" charset="0"/>
                <a:cs typeface="Arial" pitchFamily="34" charset="0"/>
              </a:rPr>
              <a:t>Гкал</a:t>
            </a:r>
            <a:r>
              <a:rPr lang="uk-UA" sz="1600" b="0" i="1" dirty="0" smtClean="0">
                <a:latin typeface="Arial" pitchFamily="34" charset="0"/>
                <a:cs typeface="Arial" pitchFamily="34" charset="0"/>
              </a:rPr>
              <a:t>, закриття 7 існуючих котельних. Модернізація  91 ЦТ та перехід з елеваторної  на  насосну схему  підключення  будівель.  Масове впровадження  обліку та регулювання на вводах будівель. Часткова термомодернізація  житлових та бюджетних будівель.  </a:t>
            </a:r>
            <a:r>
              <a:rPr lang="uk-UA" sz="1600" i="1" dirty="0" smtClean="0">
                <a:latin typeface="Arial" pitchFamily="34" charset="0"/>
                <a:cs typeface="Arial" pitchFamily="34" charset="0"/>
              </a:rPr>
              <a:t>Економія   газу -  30%. Економія теплової енергії -  20%. </a:t>
            </a:r>
            <a:endParaRPr lang="uk-UA" sz="1600" b="0" i="1" dirty="0" smtClean="0">
              <a:latin typeface="Arial" pitchFamily="34" charset="0"/>
              <a:cs typeface="Arial" pitchFamily="34" charset="0"/>
            </a:endParaRPr>
          </a:p>
          <a:p>
            <a:r>
              <a:rPr lang="uk-UA" sz="1600" i="1" dirty="0" smtClean="0">
                <a:latin typeface="Arial" pitchFamily="34" charset="0"/>
                <a:cs typeface="Arial" pitchFamily="34" charset="0"/>
              </a:rPr>
              <a:t>2 варіант</a:t>
            </a:r>
            <a:r>
              <a:rPr lang="uk-UA" sz="1600" b="0" i="1" dirty="0" smtClean="0">
                <a:latin typeface="Arial" pitchFamily="34" charset="0"/>
                <a:cs typeface="Arial" pitchFamily="34" charset="0"/>
              </a:rPr>
              <a:t>. </a:t>
            </a:r>
            <a:r>
              <a:rPr lang="uk-UA" sz="1600" i="1" dirty="0" smtClean="0">
                <a:latin typeface="Arial" pitchFamily="34" charset="0"/>
                <a:cs typeface="Arial" pitchFamily="34" charset="0"/>
              </a:rPr>
              <a:t>Модернізація існуючої системи на базі районних котелень  та будівництво нової сміттєспалювальної  ТЕЦ потужністю 80-120 МВт. </a:t>
            </a:r>
            <a:r>
              <a:rPr lang="uk-UA" sz="1600" b="0" i="1" dirty="0" smtClean="0">
                <a:latin typeface="Arial" pitchFamily="34" charset="0"/>
                <a:cs typeface="Arial" pitchFamily="34" charset="0"/>
              </a:rPr>
              <a:t>Модернізація 13  існуючих котелень та заміна котлів на 9 котельнях </a:t>
            </a:r>
            <a:r>
              <a:rPr lang="uk-UA" sz="1600" i="1" dirty="0" smtClean="0">
                <a:latin typeface="Arial" pitchFamily="34" charset="0"/>
                <a:cs typeface="Arial" pitchFamily="34" charset="0"/>
              </a:rPr>
              <a:t>.  </a:t>
            </a:r>
            <a:r>
              <a:rPr lang="uk-UA" sz="1600" b="0" i="1" dirty="0" smtClean="0">
                <a:latin typeface="Arial" pitchFamily="34" charset="0"/>
                <a:cs typeface="Arial" pitchFamily="34" charset="0"/>
              </a:rPr>
              <a:t>Перехід на схему від нової ТЕЦ  з навантаженням  140 </a:t>
            </a:r>
            <a:r>
              <a:rPr lang="uk-UA" sz="1600" b="0" i="1" dirty="0" err="1" smtClean="0">
                <a:latin typeface="Arial" pitchFamily="34" charset="0"/>
                <a:cs typeface="Arial" pitchFamily="34" charset="0"/>
              </a:rPr>
              <a:t>Гкал</a:t>
            </a:r>
            <a:r>
              <a:rPr lang="uk-UA" sz="1600" b="0" i="1" dirty="0" smtClean="0">
                <a:latin typeface="Arial" pitchFamily="34" charset="0"/>
                <a:cs typeface="Arial" pitchFamily="34" charset="0"/>
              </a:rPr>
              <a:t>, закриття 7 існуючих котельних. Модернізація  91 ЦТ та перехід з елеваторної  на  насосну схему  підключення  будівель.  Масове впровадження обліку та регулювання на вводах будівель. Часткова термомодернізація  житлових та бюджетних будівель. </a:t>
            </a:r>
            <a:r>
              <a:rPr lang="uk-UA" sz="1600" i="1" dirty="0" smtClean="0">
                <a:latin typeface="Arial" pitchFamily="34" charset="0"/>
                <a:cs typeface="Arial" pitchFamily="34" charset="0"/>
              </a:rPr>
              <a:t>Економія   газу – 45%. Економія теплової енергії – 20%.</a:t>
            </a:r>
          </a:p>
          <a:p>
            <a:r>
              <a:rPr lang="uk-UA" sz="1600" i="1" dirty="0" smtClean="0">
                <a:latin typeface="Arial" pitchFamily="34" charset="0"/>
                <a:cs typeface="Arial" pitchFamily="34" charset="0"/>
              </a:rPr>
              <a:t>3 варіант</a:t>
            </a:r>
            <a:r>
              <a:rPr lang="uk-UA" sz="1600" b="0" i="1" dirty="0" smtClean="0">
                <a:latin typeface="Arial" pitchFamily="34" charset="0"/>
                <a:cs typeface="Arial" pitchFamily="34" charset="0"/>
              </a:rPr>
              <a:t>. Б</a:t>
            </a:r>
            <a:r>
              <a:rPr lang="uk-UA" sz="1600" i="1" dirty="0" smtClean="0">
                <a:latin typeface="Arial" pitchFamily="34" charset="0"/>
                <a:cs typeface="Arial" pitchFamily="34" charset="0"/>
              </a:rPr>
              <a:t>удівництво нової сміттєспалювальної  ТЕЦ потужністю 80-120 МВт та 56 квартальних котелень. </a:t>
            </a:r>
            <a:r>
              <a:rPr lang="uk-UA" sz="1600" b="0" i="1" dirty="0" smtClean="0">
                <a:latin typeface="Arial" pitchFamily="34" charset="0"/>
                <a:cs typeface="Arial" pitchFamily="34" charset="0"/>
              </a:rPr>
              <a:t>Перехід на схему від нової ТЕЦ  з навантаженням 190 </a:t>
            </a:r>
            <a:r>
              <a:rPr lang="uk-UA" sz="1600" b="0" i="1" dirty="0" err="1" smtClean="0">
                <a:latin typeface="Arial" pitchFamily="34" charset="0"/>
                <a:cs typeface="Arial" pitchFamily="34" charset="0"/>
              </a:rPr>
              <a:t>Гкал</a:t>
            </a:r>
            <a:r>
              <a:rPr lang="uk-UA" sz="1600" b="0" i="1" dirty="0" smtClean="0">
                <a:latin typeface="Arial" pitchFamily="34" charset="0"/>
                <a:cs typeface="Arial" pitchFamily="34" charset="0"/>
              </a:rPr>
              <a:t>, закриття 11 існуючих котелень. Модернізація  91 ЦТ та перехід з елеваторної  на  насосну схему  підключення  будівель.  Масове впровадження  </a:t>
            </a:r>
            <a:r>
              <a:rPr lang="uk-UA" sz="1600" b="0" i="1" dirty="0" err="1" smtClean="0">
                <a:latin typeface="Arial" pitchFamily="34" charset="0"/>
                <a:cs typeface="Arial" pitchFamily="34" charset="0"/>
              </a:rPr>
              <a:t>ГВП</a:t>
            </a:r>
            <a:r>
              <a:rPr lang="uk-UA" sz="1600" b="0" i="1" dirty="0" smtClean="0">
                <a:latin typeface="Arial" pitchFamily="34" charset="0"/>
                <a:cs typeface="Arial" pitchFamily="34" charset="0"/>
              </a:rPr>
              <a:t> на теплових насосах. Часткова термомодернізація  житлових та бюджетних будівель. </a:t>
            </a:r>
            <a:r>
              <a:rPr lang="uk-UA" sz="1600" i="1" dirty="0" smtClean="0">
                <a:latin typeface="Arial" pitchFamily="34" charset="0"/>
                <a:cs typeface="Arial" pitchFamily="34" charset="0"/>
              </a:rPr>
              <a:t>Економія   газу -   75%. Економія теплової енергії </a:t>
            </a:r>
          </a:p>
          <a:p>
            <a:r>
              <a:rPr lang="uk-UA" sz="1600" i="1" dirty="0" smtClean="0">
                <a:latin typeface="Arial" pitchFamily="34" charset="0"/>
                <a:cs typeface="Arial" pitchFamily="34" charset="0"/>
              </a:rPr>
              <a:t>– 20%.</a:t>
            </a:r>
          </a:p>
          <a:p>
            <a:endParaRPr lang="uk-UA" sz="1600" b="0" i="1" dirty="0" smtClean="0">
              <a:latin typeface="Arial" pitchFamily="34" charset="0"/>
              <a:cs typeface="Arial" pitchFamily="34" charset="0"/>
            </a:endParaRPr>
          </a:p>
          <a:p>
            <a:pPr>
              <a:buNone/>
            </a:pPr>
            <a:endParaRPr lang="ru-RU" sz="1600" b="0" i="1" dirty="0">
              <a:latin typeface="Arial" pitchFamily="34" charset="0"/>
              <a:cs typeface="Arial"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ТРАНЗИТ\Дмитрий\варианты\Варианты 7_Страница_1.jpg"/>
          <p:cNvPicPr>
            <a:picLocks noChangeAspect="1" noChangeArrowheads="1"/>
          </p:cNvPicPr>
          <p:nvPr/>
        </p:nvPicPr>
        <p:blipFill>
          <a:blip r:embed="rId2" cstate="print">
            <a:lum bright="-12000" contrast="24000"/>
          </a:blip>
          <a:srcRect/>
          <a:stretch>
            <a:fillRect/>
          </a:stretch>
        </p:blipFill>
        <p:spPr bwMode="auto">
          <a:xfrm>
            <a:off x="899592" y="0"/>
            <a:ext cx="7272808" cy="68580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VA2\Desktop\Черги\Черга 1a.jpg"/>
          <p:cNvPicPr>
            <a:picLocks noChangeAspect="1" noChangeArrowheads="1"/>
          </p:cNvPicPr>
          <p:nvPr/>
        </p:nvPicPr>
        <p:blipFill>
          <a:blip r:embed="rId2" cstate="print">
            <a:lum bright="-17000" contrast="31000"/>
          </a:blip>
          <a:srcRect/>
          <a:stretch>
            <a:fillRect/>
          </a:stretch>
        </p:blipFill>
        <p:spPr bwMode="auto">
          <a:xfrm>
            <a:off x="0" y="0"/>
            <a:ext cx="9144000" cy="6858000"/>
          </a:xfrm>
          <a:prstGeom prst="rect">
            <a:avLst/>
          </a:prstGeom>
          <a:noFill/>
        </p:spPr>
      </p:pic>
    </p:spTree>
  </p:cSld>
  <p:clrMapOvr>
    <a:masterClrMapping/>
  </p:clrMapOvr>
  <p:transition/>
</p:sld>
</file>

<file path=ppt/theme/theme1.xml><?xml version="1.0" encoding="utf-8"?>
<a:theme xmlns:a="http://schemas.openxmlformats.org/drawingml/2006/main" name="Экосис">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Экосис</Template>
  <TotalTime>1207</TotalTime>
  <Words>636</Words>
  <Application>Microsoft Office PowerPoint</Application>
  <PresentationFormat>Экран (4:3)</PresentationFormat>
  <Paragraphs>66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Экосис</vt:lpstr>
      <vt:lpstr>Енергосервісна  компанія  Екологічні   Системи</vt:lpstr>
      <vt:lpstr>Слайд 2</vt:lpstr>
      <vt:lpstr>Передмова</vt:lpstr>
      <vt:lpstr>Зміст Схеми  Сімферополя та  її  стисла характеристика</vt:lpstr>
      <vt:lpstr>Вихідна  оцінка  стану  системи централізованого  теплопостачання  міста</vt:lpstr>
      <vt:lpstr> Графік прогнозу зростання вартості природного  газу </vt:lpstr>
      <vt:lpstr>Три   варіанта   модернізації </vt:lpstr>
      <vt:lpstr>Слайд 8</vt:lpstr>
      <vt:lpstr>Слайд 9</vt:lpstr>
      <vt:lpstr>Слайд 10</vt:lpstr>
      <vt:lpstr>Слайд 11</vt:lpstr>
      <vt:lpstr>Слайд 12</vt:lpstr>
      <vt:lpstr>Паливний  баланс  на  період до 2025 року</vt:lpstr>
      <vt:lpstr>Енергетичний баланс на період до 2025 року</vt:lpstr>
      <vt:lpstr>Вартісні баланси на період до 2025 року</vt:lpstr>
      <vt:lpstr>Висновки</vt:lpstr>
      <vt:lpstr> ООО ЭСКО «Экологические Системы» проспект Маяковского, 11 г. Запорожье, 69035, Украина тел. (+38 061) 224-68-12, тел./факс (+38 061) 224 -66-86 ecosys@zp.ukrtel.net www.ecosys.com.ua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Энергосервисная компания  Экологические Системы</dc:title>
  <dc:creator>Admin</dc:creator>
  <cp:lastModifiedBy>Admin</cp:lastModifiedBy>
  <cp:revision>145</cp:revision>
  <dcterms:created xsi:type="dcterms:W3CDTF">2011-09-12T08:09:16Z</dcterms:created>
  <dcterms:modified xsi:type="dcterms:W3CDTF">2011-12-26T09:15:45Z</dcterms:modified>
</cp:coreProperties>
</file>